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93" r:id="rId3"/>
    <p:sldId id="292" r:id="rId4"/>
    <p:sldId id="261" r:id="rId5"/>
    <p:sldId id="299" r:id="rId6"/>
    <p:sldId id="264" r:id="rId7"/>
    <p:sldId id="300" r:id="rId8"/>
    <p:sldId id="301" r:id="rId9"/>
    <p:sldId id="263" r:id="rId10"/>
    <p:sldId id="294" r:id="rId11"/>
    <p:sldId id="295" r:id="rId12"/>
    <p:sldId id="296" r:id="rId13"/>
    <p:sldId id="265" r:id="rId14"/>
    <p:sldId id="266" r:id="rId15"/>
    <p:sldId id="267" r:id="rId16"/>
    <p:sldId id="268" r:id="rId17"/>
    <p:sldId id="262" r:id="rId18"/>
    <p:sldId id="286" r:id="rId19"/>
    <p:sldId id="285" r:id="rId20"/>
    <p:sldId id="314" r:id="rId21"/>
    <p:sldId id="313" r:id="rId22"/>
    <p:sldId id="311" r:id="rId23"/>
    <p:sldId id="312" r:id="rId24"/>
    <p:sldId id="298" r:id="rId25"/>
    <p:sldId id="297" r:id="rId26"/>
    <p:sldId id="305" r:id="rId27"/>
    <p:sldId id="307" r:id="rId28"/>
    <p:sldId id="308" r:id="rId29"/>
    <p:sldId id="309" r:id="rId30"/>
    <p:sldId id="310" r:id="rId31"/>
    <p:sldId id="302" r:id="rId32"/>
    <p:sldId id="303" r:id="rId33"/>
    <p:sldId id="304"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58" autoAdjust="0"/>
  </p:normalViewPr>
  <p:slideViewPr>
    <p:cSldViewPr>
      <p:cViewPr varScale="1">
        <p:scale>
          <a:sx n="61" d="100"/>
          <a:sy n="61" d="100"/>
        </p:scale>
        <p:origin x="-744" y="-84"/>
      </p:cViewPr>
      <p:guideLst>
        <p:guide orient="horz" pos="2160"/>
        <p:guide pos="2880"/>
      </p:guideLst>
    </p:cSldViewPr>
  </p:slideViewPr>
  <p:notesTextViewPr>
    <p:cViewPr>
      <p:scale>
        <a:sx n="1" d="1"/>
        <a:sy n="1" d="1"/>
      </p:scale>
      <p:origin x="0" y="0"/>
    </p:cViewPr>
  </p:notesTextViewPr>
  <p:sorterViewPr>
    <p:cViewPr>
      <p:scale>
        <a:sx n="130" d="100"/>
        <a:sy n="130" d="100"/>
      </p:scale>
      <p:origin x="0" y="841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5EA6D0-8DC3-4163-BA34-9F2E25556BFB}" type="datetimeFigureOut">
              <a:rPr lang="en-US" smtClean="0"/>
              <a:pPr/>
              <a:t>7/17/2013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18C8A1-B324-475B-8B59-258CA4C41B2C}" type="slidenum">
              <a:rPr lang="en-US" smtClean="0"/>
              <a:pPr/>
              <a:t>‹#›</a:t>
            </a:fld>
            <a:endParaRPr lang="en-US"/>
          </a:p>
        </p:txBody>
      </p:sp>
    </p:spTree>
    <p:extLst>
      <p:ext uri="{BB962C8B-B14F-4D97-AF65-F5344CB8AC3E}">
        <p14:creationId xmlns:p14="http://schemas.microsoft.com/office/powerpoint/2010/main" xmlns="" val="1559200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graphing calculators and graph paper for today.</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a:t>
            </a:fld>
            <a:endParaRPr lang="en-US"/>
          </a:p>
        </p:txBody>
      </p:sp>
    </p:spTree>
    <p:extLst>
      <p:ext uri="{BB962C8B-B14F-4D97-AF65-F5344CB8AC3E}">
        <p14:creationId xmlns:p14="http://schemas.microsoft.com/office/powerpoint/2010/main" xmlns="" val="3698984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Does this strategy draw on a correspondence perspective or </a:t>
            </a:r>
            <a:r>
              <a:rPr lang="en-US" dirty="0" err="1" smtClean="0"/>
              <a:t>covariation</a:t>
            </a:r>
            <a:r>
              <a:rPr lang="en-US" dirty="0" smtClean="0"/>
              <a:t> perspective</a:t>
            </a:r>
            <a:r>
              <a:rPr lang="en-US" baseline="0" dirty="0" smtClean="0"/>
              <a:t> of functions?</a:t>
            </a:r>
            <a:endParaRPr lang="en-US" dirty="0" smtClean="0"/>
          </a:p>
          <a:p>
            <a:endParaRPr lang="en-US" dirty="0"/>
          </a:p>
        </p:txBody>
      </p:sp>
      <p:sp>
        <p:nvSpPr>
          <p:cNvPr id="4" name="Slide Number Placeholder 3"/>
          <p:cNvSpPr>
            <a:spLocks noGrp="1"/>
          </p:cNvSpPr>
          <p:nvPr>
            <p:ph type="sldNum" sz="quarter" idx="10"/>
          </p:nvPr>
        </p:nvSpPr>
        <p:spPr/>
        <p:txBody>
          <a:bodyPr/>
          <a:lstStyle/>
          <a:p>
            <a:fld id="{CCC01D66-B8D5-4860-9DB4-05667CD7BAD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p>
          <a:p>
            <a:r>
              <a:rPr lang="en-US" dirty="0" smtClean="0"/>
              <a:t>I do not have the video</a:t>
            </a:r>
            <a:r>
              <a:rPr lang="en-US" baseline="0" dirty="0" smtClean="0"/>
              <a:t> tape of this in my VCMPD materials.</a:t>
            </a:r>
          </a:p>
          <a:p>
            <a:endParaRPr lang="en-US" baseline="0" dirty="0" smtClean="0"/>
          </a:p>
          <a:p>
            <a:r>
              <a:rPr lang="en-US" baseline="0" dirty="0" smtClean="0"/>
              <a:t>From the transcript, here is my thinking.</a:t>
            </a:r>
          </a:p>
          <a:p>
            <a:pPr marL="228600" indent="-228600">
              <a:buAutoNum type="arabicPeriod"/>
            </a:pPr>
            <a:r>
              <a:rPr lang="en-US" baseline="0" dirty="0" smtClean="0"/>
              <a:t>The exchange with </a:t>
            </a:r>
            <a:r>
              <a:rPr lang="en-US" baseline="0" dirty="0" err="1" smtClean="0"/>
              <a:t>Kiril</a:t>
            </a:r>
            <a:r>
              <a:rPr lang="en-US" baseline="0" dirty="0" smtClean="0"/>
              <a:t> around time 40:08 is mathematically interesting</a:t>
            </a:r>
          </a:p>
          <a:p>
            <a:pPr marL="228600" indent="-228600">
              <a:buAutoNum type="arabicPeriod"/>
            </a:pPr>
            <a:r>
              <a:rPr lang="en-US" baseline="0" dirty="0" smtClean="0"/>
              <a:t>The initial exchange with </a:t>
            </a:r>
            <a:r>
              <a:rPr lang="en-US" baseline="0" dirty="0" err="1" smtClean="0"/>
              <a:t>Reymond</a:t>
            </a:r>
            <a:r>
              <a:rPr lang="en-US" baseline="0" dirty="0" smtClean="0"/>
              <a:t> at 41:22 to about 42:20 is mathematically interesting</a:t>
            </a:r>
          </a:p>
          <a:p>
            <a:pPr marL="228600" indent="-228600">
              <a:buAutoNum type="arabicPeriod"/>
            </a:pPr>
            <a:r>
              <a:rPr lang="en-US" baseline="0" dirty="0" smtClean="0"/>
              <a:t>When Gisele steps in around 42:35 that is pedagogically important</a:t>
            </a:r>
          </a:p>
          <a:p>
            <a:pPr marL="228600" indent="-228600">
              <a:buAutoNum type="arabicPeriod"/>
            </a:pPr>
            <a:r>
              <a:rPr lang="en-US" baseline="0" dirty="0" err="1" smtClean="0"/>
              <a:t>Reymond’s</a:t>
            </a:r>
            <a:r>
              <a:rPr lang="en-US" baseline="0" dirty="0" smtClean="0"/>
              <a:t> talk around 45 minutes is mathematically important</a:t>
            </a:r>
          </a:p>
          <a:p>
            <a:pPr marL="228600" indent="-228600">
              <a:buAutoNum type="arabicPeriod"/>
            </a:pPr>
            <a:r>
              <a:rPr lang="en-US" baseline="0" dirty="0" smtClean="0"/>
              <a:t>Gisele at 45:23</a:t>
            </a:r>
          </a:p>
          <a:p>
            <a:pPr marL="228600" indent="-228600">
              <a:buAutoNum type="arabicPeriod"/>
            </a:pPr>
            <a:r>
              <a:rPr lang="en-US" baseline="0" dirty="0" smtClean="0"/>
              <a:t>Rey around 45:47</a:t>
            </a:r>
          </a:p>
          <a:p>
            <a:pPr marL="228600" indent="-228600">
              <a:buAutoNum type="arabicPeriod"/>
            </a:pPr>
            <a:r>
              <a:rPr lang="en-US" baseline="0" dirty="0" smtClean="0"/>
              <a:t>Gisele at 46:09</a:t>
            </a:r>
          </a:p>
          <a:p>
            <a:pPr marL="228600" indent="-228600">
              <a:buAutoNum type="arabicPeriod"/>
            </a:pPr>
            <a:r>
              <a:rPr lang="en-US" baseline="0" dirty="0" smtClean="0"/>
              <a:t>Gisele at 47:19</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13</a:t>
            </a:fld>
            <a:endParaRPr lang="en-US"/>
          </a:p>
        </p:txBody>
      </p:sp>
    </p:spTree>
    <p:extLst>
      <p:ext uri="{BB962C8B-B14F-4D97-AF65-F5344CB8AC3E}">
        <p14:creationId xmlns:p14="http://schemas.microsoft.com/office/powerpoint/2010/main" xmlns="" val="1512960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a:t>
            </a:r>
            <a:r>
              <a:rPr lang="en-US" baseline="0" dirty="0" smtClean="0"/>
              <a:t> think about Logo 2 and Logo 3 as horizontal shifts of original.  Equation for 2 can be:  t = 3(n+1) + 2 and Equation for 3 can be:  t = 3(n-1) +2</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14</a:t>
            </a:fld>
            <a:endParaRPr lang="en-US"/>
          </a:p>
        </p:txBody>
      </p:sp>
    </p:spTree>
    <p:extLst>
      <p:ext uri="{BB962C8B-B14F-4D97-AF65-F5344CB8AC3E}">
        <p14:creationId xmlns:p14="http://schemas.microsoft.com/office/powerpoint/2010/main" xmlns="" val="3351894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a:t>
            </a:r>
            <a:r>
              <a:rPr lang="en-US" baseline="0" dirty="0" smtClean="0"/>
              <a:t> think about Logo 2 and Logo 3 as horizontal shifts of original.  Equation for 2 can be:  t = 3(n+1) + 2 and Equation for 3 can be:  t = 3(n-1) +2</a:t>
            </a:r>
            <a:endParaRPr lang="en-US" dirty="0" smtClean="0"/>
          </a:p>
          <a:p>
            <a:r>
              <a:rPr lang="en-US" dirty="0" smtClean="0"/>
              <a:t> </a:t>
            </a:r>
          </a:p>
          <a:p>
            <a:r>
              <a:rPr lang="en-US" dirty="0" smtClean="0"/>
              <a:t>Similarities</a:t>
            </a:r>
            <a:r>
              <a:rPr lang="en-US" baseline="0" dirty="0" smtClean="0"/>
              <a:t> might include that they have same recursive pattern of adding 3, which is shown in the graph as the slope of the line always being 3.</a:t>
            </a:r>
          </a:p>
          <a:p>
            <a:endParaRPr lang="en-US" baseline="0" dirty="0" smtClean="0"/>
          </a:p>
          <a:p>
            <a:r>
              <a:rPr lang="en-US" baseline="0" dirty="0" smtClean="0"/>
              <a:t>Since the “starting point” is different in each case, the are parallel lines but are translations of one another.  I thought of them as shifts along the x-axis, but if you think numerically, you might think about the shifting as along the y axis (y-intercept changes by 3 up or down).</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15</a:t>
            </a:fld>
            <a:endParaRPr lang="en-US"/>
          </a:p>
        </p:txBody>
      </p:sp>
    </p:spTree>
    <p:extLst>
      <p:ext uri="{BB962C8B-B14F-4D97-AF65-F5344CB8AC3E}">
        <p14:creationId xmlns:p14="http://schemas.microsoft.com/office/powerpoint/2010/main" xmlns="" val="1328709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16</a:t>
            </a:fld>
            <a:endParaRPr lang="en-US"/>
          </a:p>
        </p:txBody>
      </p:sp>
    </p:spTree>
    <p:extLst>
      <p:ext uri="{BB962C8B-B14F-4D97-AF65-F5344CB8AC3E}">
        <p14:creationId xmlns:p14="http://schemas.microsoft.com/office/powerpoint/2010/main" xmlns="" val="1695612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1A9F3-7325-4C11-923E-3D3B85CB79A3}" type="slidenum">
              <a:rPr lang="en-US"/>
              <a:pPr/>
              <a:t>17</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a:lstStyle/>
          <a:p>
            <a:r>
              <a:rPr lang="en-US"/>
              <a:t>One thing that we worked on is making connections between different representations.</a:t>
            </a:r>
          </a:p>
          <a:p>
            <a:r>
              <a:rPr lang="en-US"/>
              <a:t>In general, using different representations of a concept can help students better understand the concept.  Here is a diagram that shows 5 different representations of mathematical ideas. It is the translations between and within each that can help students develop new concepts.  Go through; emphasize the double-headed arrows.</a:t>
            </a:r>
          </a:p>
          <a:p>
            <a:endParaRPr lang="en-US"/>
          </a:p>
          <a:p>
            <a:r>
              <a:rPr lang="en-US"/>
              <a:t>These questions might not be the direction we want to go: </a:t>
            </a:r>
          </a:p>
          <a:p>
            <a:r>
              <a:rPr lang="en-US"/>
              <a:t>What connections did we make when we worked on the card sort task?  </a:t>
            </a:r>
          </a:p>
          <a:p>
            <a:r>
              <a:rPr lang="en-US"/>
              <a:t>What additional connections </a:t>
            </a:r>
            <a:r>
              <a:rPr lang="en-US" b="1" i="1"/>
              <a:t>could</a:t>
            </a:r>
            <a:r>
              <a:rPr lang="en-US"/>
              <a:t> we have made?</a:t>
            </a:r>
          </a:p>
          <a:p>
            <a:endParaRPr lang="en-US"/>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we want to ask if the same standards</a:t>
            </a:r>
            <a:r>
              <a:rPr lang="en-US" baseline="0" dirty="0" smtClean="0"/>
              <a:t> are illuminated by this task as marbles?  Might be risky.</a:t>
            </a:r>
          </a:p>
          <a:p>
            <a:endParaRPr lang="en-US" baseline="0" dirty="0" smtClean="0"/>
          </a:p>
          <a:p>
            <a:r>
              <a:rPr lang="en-US" baseline="0" dirty="0" smtClean="0"/>
              <a:t>Perhaps we want to include a very straightforward graphing of a linear equation or evaluating a function…something usually associated with the textbook learning of linear functions…to illustrate a contrasting low-level task to Regina’s Logo instead.</a:t>
            </a:r>
          </a:p>
          <a:p>
            <a:endParaRPr lang="en-US" baseline="0" dirty="0" smtClean="0"/>
          </a:p>
          <a:p>
            <a:r>
              <a:rPr lang="en-US" baseline="0" dirty="0" smtClean="0"/>
              <a:t>Also, where does the Tiling Patio Task come in?  We have one form of it in the binder and that plus another version on share drive.  Are we using it in the context of high level tasks?</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19</a:t>
            </a:fld>
            <a:endParaRPr lang="en-US"/>
          </a:p>
        </p:txBody>
      </p:sp>
    </p:spTree>
    <p:extLst>
      <p:ext uri="{BB962C8B-B14F-4D97-AF65-F5344CB8AC3E}">
        <p14:creationId xmlns:p14="http://schemas.microsoft.com/office/powerpoint/2010/main" xmlns="" val="3430691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SMTLA, Year 2, Summer 2005</a:t>
            </a:r>
          </a:p>
        </p:txBody>
      </p:sp>
      <p:sp>
        <p:nvSpPr>
          <p:cNvPr id="5" name="Rectangle 7"/>
          <p:cNvSpPr>
            <a:spLocks noGrp="1" noChangeArrowheads="1"/>
          </p:cNvSpPr>
          <p:nvPr>
            <p:ph type="sldNum" sz="quarter" idx="5"/>
          </p:nvPr>
        </p:nvSpPr>
        <p:spPr>
          <a:ln/>
        </p:spPr>
        <p:txBody>
          <a:bodyPr/>
          <a:lstStyle/>
          <a:p>
            <a:fld id="{65E0CFC6-951B-441A-A0D3-4EDA9CB70E06}" type="slidenum">
              <a:rPr lang="en-US"/>
              <a:pPr/>
              <a:t>27</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SMTLA, Year 2, Summer 2005</a:t>
            </a:r>
          </a:p>
        </p:txBody>
      </p:sp>
      <p:sp>
        <p:nvSpPr>
          <p:cNvPr id="5" name="Rectangle 7"/>
          <p:cNvSpPr>
            <a:spLocks noGrp="1" noChangeArrowheads="1"/>
          </p:cNvSpPr>
          <p:nvPr>
            <p:ph type="sldNum" sz="quarter" idx="5"/>
          </p:nvPr>
        </p:nvSpPr>
        <p:spPr>
          <a:ln/>
        </p:spPr>
        <p:txBody>
          <a:bodyPr/>
          <a:lstStyle/>
          <a:p>
            <a:fld id="{F03A2785-0528-4D3E-8907-589FDB61EBAA}" type="slidenum">
              <a:rPr lang="en-US"/>
              <a:pPr/>
              <a:t>28</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4400" y="4343400"/>
            <a:ext cx="5029200" cy="4114800"/>
          </a:xfrm>
        </p:spPr>
        <p:txBody>
          <a:bodyPr/>
          <a:lstStyle/>
          <a:p>
            <a:endParaRPr lang="en-US"/>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SMTLA, Year 2, Summer 2005</a:t>
            </a:r>
          </a:p>
        </p:txBody>
      </p:sp>
      <p:sp>
        <p:nvSpPr>
          <p:cNvPr id="5" name="Rectangle 7"/>
          <p:cNvSpPr>
            <a:spLocks noGrp="1" noChangeArrowheads="1"/>
          </p:cNvSpPr>
          <p:nvPr>
            <p:ph type="sldNum" sz="quarter" idx="5"/>
          </p:nvPr>
        </p:nvSpPr>
        <p:spPr>
          <a:ln/>
        </p:spPr>
        <p:txBody>
          <a:bodyPr/>
          <a:lstStyle/>
          <a:p>
            <a:fld id="{47429618-75E8-4D45-81F2-BC9A136BF546}" type="slidenum">
              <a:rPr lang="en-US"/>
              <a:pPr/>
              <a:t>29</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endParaRPr lang="en-US" smtClean="0"/>
          </a:p>
        </p:txBody>
      </p:sp>
      <p:sp>
        <p:nvSpPr>
          <p:cNvPr id="33796" name="Slide Number Placeholder 3"/>
          <p:cNvSpPr>
            <a:spLocks noGrp="1"/>
          </p:cNvSpPr>
          <p:nvPr>
            <p:ph type="sldNum" sz="quarter" idx="5"/>
          </p:nvPr>
        </p:nvSpPr>
        <p:spPr>
          <a:noFill/>
        </p:spPr>
        <p:txBody>
          <a:bodyPr/>
          <a:lstStyle>
            <a:lvl1pPr defTabSz="914437" eaLnBrk="0" hangingPunct="0">
              <a:defRPr>
                <a:solidFill>
                  <a:schemeClr val="tx1"/>
                </a:solidFill>
                <a:latin typeface="Arial" charset="0"/>
              </a:defRPr>
            </a:lvl1pPr>
            <a:lvl2pPr marL="729057" indent="-280406" defTabSz="914437" eaLnBrk="0" hangingPunct="0">
              <a:defRPr>
                <a:solidFill>
                  <a:schemeClr val="tx1"/>
                </a:solidFill>
                <a:latin typeface="Arial" charset="0"/>
              </a:defRPr>
            </a:lvl2pPr>
            <a:lvl3pPr marL="1121626" indent="-224325" defTabSz="914437" eaLnBrk="0" hangingPunct="0">
              <a:defRPr>
                <a:solidFill>
                  <a:schemeClr val="tx1"/>
                </a:solidFill>
                <a:latin typeface="Arial" charset="0"/>
              </a:defRPr>
            </a:lvl3pPr>
            <a:lvl4pPr marL="1570276" indent="-224325" defTabSz="914437" eaLnBrk="0" hangingPunct="0">
              <a:defRPr>
                <a:solidFill>
                  <a:schemeClr val="tx1"/>
                </a:solidFill>
                <a:latin typeface="Arial" charset="0"/>
              </a:defRPr>
            </a:lvl4pPr>
            <a:lvl5pPr marL="2018927" indent="-224325" defTabSz="914437" eaLnBrk="0" hangingPunct="0">
              <a:defRPr>
                <a:solidFill>
                  <a:schemeClr val="tx1"/>
                </a:solidFill>
                <a:latin typeface="Arial" charset="0"/>
              </a:defRPr>
            </a:lvl5pPr>
            <a:lvl6pPr marL="2467577" indent="-224325" defTabSz="914437" eaLnBrk="0" fontAlgn="base" hangingPunct="0">
              <a:spcBef>
                <a:spcPct val="0"/>
              </a:spcBef>
              <a:spcAft>
                <a:spcPct val="0"/>
              </a:spcAft>
              <a:defRPr>
                <a:solidFill>
                  <a:schemeClr val="tx1"/>
                </a:solidFill>
                <a:latin typeface="Arial" charset="0"/>
              </a:defRPr>
            </a:lvl6pPr>
            <a:lvl7pPr marL="2916227" indent="-224325" defTabSz="914437" eaLnBrk="0" fontAlgn="base" hangingPunct="0">
              <a:spcBef>
                <a:spcPct val="0"/>
              </a:spcBef>
              <a:spcAft>
                <a:spcPct val="0"/>
              </a:spcAft>
              <a:defRPr>
                <a:solidFill>
                  <a:schemeClr val="tx1"/>
                </a:solidFill>
                <a:latin typeface="Arial" charset="0"/>
              </a:defRPr>
            </a:lvl7pPr>
            <a:lvl8pPr marL="3364878" indent="-224325" defTabSz="914437" eaLnBrk="0" fontAlgn="base" hangingPunct="0">
              <a:spcBef>
                <a:spcPct val="0"/>
              </a:spcBef>
              <a:spcAft>
                <a:spcPct val="0"/>
              </a:spcAft>
              <a:defRPr>
                <a:solidFill>
                  <a:schemeClr val="tx1"/>
                </a:solidFill>
                <a:latin typeface="Arial" charset="0"/>
              </a:defRPr>
            </a:lvl8pPr>
            <a:lvl9pPr marL="3813528" indent="-224325" defTabSz="914437" eaLnBrk="0" fontAlgn="base" hangingPunct="0">
              <a:spcBef>
                <a:spcPct val="0"/>
              </a:spcBef>
              <a:spcAft>
                <a:spcPct val="0"/>
              </a:spcAft>
              <a:defRPr>
                <a:solidFill>
                  <a:schemeClr val="tx1"/>
                </a:solidFill>
                <a:latin typeface="Arial" charset="0"/>
              </a:defRPr>
            </a:lvl9pPr>
          </a:lstStyle>
          <a:p>
            <a:pPr eaLnBrk="1" hangingPunct="1"/>
            <a:fld id="{BFD44857-E59E-424C-8E5D-73BF27DFAC69}" type="slidenum">
              <a:rPr lang="en-US" smtClean="0">
                <a:latin typeface="Times New Roman" pitchFamily="18" charset="0"/>
              </a:rPr>
              <a:pPr eaLnBrk="1" hangingPunct="1"/>
              <a:t>2</a:t>
            </a:fld>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SMTLA, Year 2, Summer 2005</a:t>
            </a:r>
          </a:p>
        </p:txBody>
      </p:sp>
      <p:sp>
        <p:nvSpPr>
          <p:cNvPr id="5" name="Rectangle 7"/>
          <p:cNvSpPr>
            <a:spLocks noGrp="1" noChangeArrowheads="1"/>
          </p:cNvSpPr>
          <p:nvPr>
            <p:ph type="sldNum" sz="quarter" idx="5"/>
          </p:nvPr>
        </p:nvSpPr>
        <p:spPr>
          <a:ln/>
        </p:spPr>
        <p:txBody>
          <a:bodyPr/>
          <a:lstStyle/>
          <a:p>
            <a:fld id="{812F139A-2B9F-486E-96F2-3B3BAA46C75D}" type="slidenum">
              <a:rPr lang="en-US"/>
              <a:pPr/>
              <a:t>30</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p:spPr>
        <p:txBody>
          <a:bodyPr/>
          <a:lstStyle/>
          <a:p>
            <a:endParaRPr lang="en-US" smtClean="0"/>
          </a:p>
        </p:txBody>
      </p:sp>
      <p:sp>
        <p:nvSpPr>
          <p:cNvPr id="105476" name="Slide Number Placeholder 3"/>
          <p:cNvSpPr>
            <a:spLocks noGrp="1"/>
          </p:cNvSpPr>
          <p:nvPr>
            <p:ph type="sldNum" sz="quarter" idx="5"/>
          </p:nvPr>
        </p:nvSpPr>
        <p:spPr>
          <a:noFill/>
        </p:spPr>
        <p:txBody>
          <a:bodyPr/>
          <a:lstStyle>
            <a:lvl1pPr defTabSz="914437" eaLnBrk="0" hangingPunct="0">
              <a:defRPr>
                <a:solidFill>
                  <a:schemeClr val="tx1"/>
                </a:solidFill>
                <a:latin typeface="Arial" pitchFamily="34" charset="0"/>
              </a:defRPr>
            </a:lvl1pPr>
            <a:lvl2pPr marL="729057" indent="-280406" defTabSz="914437" eaLnBrk="0" hangingPunct="0">
              <a:defRPr>
                <a:solidFill>
                  <a:schemeClr val="tx1"/>
                </a:solidFill>
                <a:latin typeface="Arial" pitchFamily="34" charset="0"/>
              </a:defRPr>
            </a:lvl2pPr>
            <a:lvl3pPr marL="1121626" indent="-224325" defTabSz="914437" eaLnBrk="0" hangingPunct="0">
              <a:defRPr>
                <a:solidFill>
                  <a:schemeClr val="tx1"/>
                </a:solidFill>
                <a:latin typeface="Arial" pitchFamily="34" charset="0"/>
              </a:defRPr>
            </a:lvl3pPr>
            <a:lvl4pPr marL="1570276" indent="-224325" defTabSz="914437" eaLnBrk="0" hangingPunct="0">
              <a:defRPr>
                <a:solidFill>
                  <a:schemeClr val="tx1"/>
                </a:solidFill>
                <a:latin typeface="Arial" pitchFamily="34" charset="0"/>
              </a:defRPr>
            </a:lvl4pPr>
            <a:lvl5pPr marL="2018927" indent="-224325" defTabSz="914437" eaLnBrk="0" hangingPunct="0">
              <a:defRPr>
                <a:solidFill>
                  <a:schemeClr val="tx1"/>
                </a:solidFill>
                <a:latin typeface="Arial" pitchFamily="34" charset="0"/>
              </a:defRPr>
            </a:lvl5pPr>
            <a:lvl6pPr marL="2467577" indent="-224325" defTabSz="914437" eaLnBrk="0" fontAlgn="base" hangingPunct="0">
              <a:spcBef>
                <a:spcPct val="0"/>
              </a:spcBef>
              <a:spcAft>
                <a:spcPct val="0"/>
              </a:spcAft>
              <a:defRPr>
                <a:solidFill>
                  <a:schemeClr val="tx1"/>
                </a:solidFill>
                <a:latin typeface="Arial" pitchFamily="34" charset="0"/>
              </a:defRPr>
            </a:lvl6pPr>
            <a:lvl7pPr marL="2916227" indent="-224325" defTabSz="914437" eaLnBrk="0" fontAlgn="base" hangingPunct="0">
              <a:spcBef>
                <a:spcPct val="0"/>
              </a:spcBef>
              <a:spcAft>
                <a:spcPct val="0"/>
              </a:spcAft>
              <a:defRPr>
                <a:solidFill>
                  <a:schemeClr val="tx1"/>
                </a:solidFill>
                <a:latin typeface="Arial" pitchFamily="34" charset="0"/>
              </a:defRPr>
            </a:lvl7pPr>
            <a:lvl8pPr marL="3364878" indent="-224325" defTabSz="914437" eaLnBrk="0" fontAlgn="base" hangingPunct="0">
              <a:spcBef>
                <a:spcPct val="0"/>
              </a:spcBef>
              <a:spcAft>
                <a:spcPct val="0"/>
              </a:spcAft>
              <a:defRPr>
                <a:solidFill>
                  <a:schemeClr val="tx1"/>
                </a:solidFill>
                <a:latin typeface="Arial" pitchFamily="34" charset="0"/>
              </a:defRPr>
            </a:lvl8pPr>
            <a:lvl9pPr marL="3813528" indent="-224325" defTabSz="914437" eaLnBrk="0" fontAlgn="base" hangingPunct="0">
              <a:spcBef>
                <a:spcPct val="0"/>
              </a:spcBef>
              <a:spcAft>
                <a:spcPct val="0"/>
              </a:spcAft>
              <a:defRPr>
                <a:solidFill>
                  <a:schemeClr val="tx1"/>
                </a:solidFill>
                <a:latin typeface="Arial" pitchFamily="34" charset="0"/>
              </a:defRPr>
            </a:lvl9pPr>
          </a:lstStyle>
          <a:p>
            <a:pPr eaLnBrk="1" hangingPunct="1"/>
            <a:fld id="{7EC40358-E46D-4C11-A172-BEB6CC7AC4D3}" type="slidenum">
              <a:rPr lang="en-US" smtClean="0">
                <a:latin typeface="Times New Roman" pitchFamily="18" charset="0"/>
              </a:rPr>
              <a:pPr eaLnBrk="1" hangingPunct="1"/>
              <a:t>33</a:t>
            </a:fld>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Learning</a:t>
            </a:r>
            <a:r>
              <a:rPr lang="en-US" baseline="0" dirty="0" smtClean="0"/>
              <a:t> Progressions are documents from the authors of the CCSSM and a larger working committee that give more detail around what the standards look like in action.  What students might be doing while engaging in this standard?  How the standards might be related to one another?  Not every standard is necessarily mentioned in the Learning progression, but by and large, most of them are.</a:t>
            </a:r>
          </a:p>
          <a:p>
            <a:r>
              <a:rPr lang="en-US" baseline="0" dirty="0" smtClean="0"/>
              <a:t>From the PARCC framework, </a:t>
            </a:r>
            <a:r>
              <a:rPr lang="en-US" baseline="0" dirty="0" err="1" smtClean="0"/>
              <a:t>pg</a:t>
            </a:r>
            <a:r>
              <a:rPr lang="en-US" baseline="0" dirty="0" smtClean="0"/>
              <a:t> 10:  “One of the primary uses of the progressions is to give educators and curriculum developers information that can help them develop materials for instruction aligned to the standards.”</a:t>
            </a:r>
            <a:endParaRPr lang="en-US" dirty="0"/>
          </a:p>
        </p:txBody>
      </p:sp>
      <p:sp>
        <p:nvSpPr>
          <p:cNvPr id="4" name="Slide Number Placeholder 3"/>
          <p:cNvSpPr>
            <a:spLocks noGrp="1"/>
          </p:cNvSpPr>
          <p:nvPr>
            <p:ph type="sldNum" sz="quarter" idx="10"/>
          </p:nvPr>
        </p:nvSpPr>
        <p:spPr/>
        <p:txBody>
          <a:bodyPr/>
          <a:lstStyle/>
          <a:p>
            <a:fld id="{5E58CFF1-2D1D-48BC-B28C-1391FDFC087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Individual then have them</a:t>
            </a:r>
            <a:r>
              <a:rPr lang="en-US" baseline="0" dirty="0" smtClean="0"/>
              <a:t> talk to a shoulder partner</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4</a:t>
            </a:fld>
            <a:endParaRPr lang="en-US"/>
          </a:p>
        </p:txBody>
      </p:sp>
    </p:spTree>
    <p:extLst>
      <p:ext uri="{BB962C8B-B14F-4D97-AF65-F5344CB8AC3E}">
        <p14:creationId xmlns:p14="http://schemas.microsoft.com/office/powerpoint/2010/main" xmlns="" val="249307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ftr" sz="quarter" idx="4"/>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200" smtClean="0"/>
              <a:t>SAS Secondary Mathematics Teacher Leadership Academy, Year 1 (Adapted from Video Cases for Mathematics Professional Development PowerPoints)</a:t>
            </a:r>
          </a:p>
        </p:txBody>
      </p:sp>
      <p:sp>
        <p:nvSpPr>
          <p:cNvPr id="2150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D727C56-546A-447A-B897-108E2AF30DE8}" type="slidenum">
              <a:rPr lang="en-US" sz="1200" smtClean="0"/>
              <a:pPr eaLnBrk="1" hangingPunct="1"/>
              <a:t>5</a:t>
            </a:fld>
            <a:endParaRPr lang="en-US" sz="1200" smtClean="0"/>
          </a:p>
        </p:txBody>
      </p:sp>
      <p:sp>
        <p:nvSpPr>
          <p:cNvPr id="21508"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 variety of different visual methods to use but all will simplify</a:t>
            </a:r>
            <a:r>
              <a:rPr lang="en-US" baseline="0" dirty="0" smtClean="0"/>
              <a:t> to Tiles  = 3n + 2</a:t>
            </a:r>
          </a:p>
          <a:p>
            <a:endParaRPr lang="en-US" baseline="0" dirty="0" smtClean="0"/>
          </a:p>
          <a:p>
            <a:r>
              <a:rPr lang="en-US" baseline="0" dirty="0" smtClean="0"/>
              <a:t>Recursive will see the addition of 3 each time.  NEXT = NOW + 3</a:t>
            </a:r>
          </a:p>
          <a:p>
            <a:endParaRPr lang="en-US" baseline="0" dirty="0" smtClean="0"/>
          </a:p>
          <a:p>
            <a:r>
              <a:rPr lang="en-US" baseline="0" dirty="0" smtClean="0"/>
              <a:t>Table can be viewed in a number of different ways to see any variation of 3n + 2</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6</a:t>
            </a:fld>
            <a:endParaRPr lang="en-US"/>
          </a:p>
        </p:txBody>
      </p:sp>
    </p:spTree>
    <p:extLst>
      <p:ext uri="{BB962C8B-B14F-4D97-AF65-F5344CB8AC3E}">
        <p14:creationId xmlns:p14="http://schemas.microsoft.com/office/powerpoint/2010/main" xmlns="" val="1456434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go ahead</a:t>
            </a:r>
            <a:r>
              <a:rPr lang="en-US" baseline="0" dirty="0" smtClean="0"/>
              <a:t> and engage in a mathematical task that may help us connect to the way the groups sorted the cards</a:t>
            </a:r>
          </a:p>
          <a:p>
            <a:endParaRPr lang="en-US" baseline="0" dirty="0" smtClean="0"/>
          </a:p>
          <a:p>
            <a:r>
              <a:rPr lang="en-US" baseline="0" dirty="0" smtClean="0"/>
              <a:t>Mike, My DVD does not include Regina’s Logo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EB18C8A1-B324-475B-8B59-258CA4C41B2C}" type="slidenum">
              <a:rPr lang="en-US" smtClean="0"/>
              <a:pPr/>
              <a:t>9</a:t>
            </a:fld>
            <a:endParaRPr lang="en-US"/>
          </a:p>
        </p:txBody>
      </p:sp>
    </p:spTree>
    <p:extLst>
      <p:ext uri="{BB962C8B-B14F-4D97-AF65-F5344CB8AC3E}">
        <p14:creationId xmlns:p14="http://schemas.microsoft.com/office/powerpoint/2010/main" xmlns="" val="2164786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Does this strategy draw on a correspondence perspective or </a:t>
            </a:r>
            <a:r>
              <a:rPr lang="en-US" dirty="0" err="1" smtClean="0"/>
              <a:t>covariation</a:t>
            </a:r>
            <a:r>
              <a:rPr lang="en-US" dirty="0" smtClean="0"/>
              <a:t> perspective</a:t>
            </a:r>
            <a:r>
              <a:rPr lang="en-US" baseline="0" dirty="0" smtClean="0"/>
              <a:t> of functions?</a:t>
            </a:r>
            <a:endParaRPr lang="en-US" dirty="0"/>
          </a:p>
        </p:txBody>
      </p:sp>
      <p:sp>
        <p:nvSpPr>
          <p:cNvPr id="4" name="Slide Number Placeholder 3"/>
          <p:cNvSpPr>
            <a:spLocks noGrp="1"/>
          </p:cNvSpPr>
          <p:nvPr>
            <p:ph type="sldNum" sz="quarter" idx="10"/>
          </p:nvPr>
        </p:nvSpPr>
        <p:spPr/>
        <p:txBody>
          <a:bodyPr/>
          <a:lstStyle/>
          <a:p>
            <a:fld id="{CCC01D66-B8D5-4860-9DB4-05667CD7BAD0}"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Does this strategy draw on a correspondence perspective or </a:t>
            </a:r>
            <a:r>
              <a:rPr lang="en-US" dirty="0" err="1" smtClean="0"/>
              <a:t>covariation</a:t>
            </a:r>
            <a:r>
              <a:rPr lang="en-US" dirty="0" smtClean="0"/>
              <a:t> perspective</a:t>
            </a:r>
            <a:r>
              <a:rPr lang="en-US" baseline="0" dirty="0" smtClean="0"/>
              <a:t> of functions?</a:t>
            </a:r>
            <a:endParaRPr lang="en-US" dirty="0" smtClean="0"/>
          </a:p>
          <a:p>
            <a:endParaRPr lang="en-US" dirty="0"/>
          </a:p>
        </p:txBody>
      </p:sp>
      <p:sp>
        <p:nvSpPr>
          <p:cNvPr id="4" name="Slide Number Placeholder 3"/>
          <p:cNvSpPr>
            <a:spLocks noGrp="1"/>
          </p:cNvSpPr>
          <p:nvPr>
            <p:ph type="sldNum" sz="quarter" idx="10"/>
          </p:nvPr>
        </p:nvSpPr>
        <p:spPr/>
        <p:txBody>
          <a:bodyPr/>
          <a:lstStyle/>
          <a:p>
            <a:fld id="{CCC01D66-B8D5-4860-9DB4-05667CD7BAD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B870FE-C86B-4E85-A514-F16B8ADC5A82}" type="datetimeFigureOut">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4AB98092-0C3E-452E-A7E4-B48DFEDB59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870FE-C86B-4E85-A514-F16B8ADC5A82}" type="datetimeFigureOut">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870FE-C86B-4E85-A514-F16B8ADC5A82}" type="datetimeFigureOut">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B870FE-C86B-4E85-A514-F16B8ADC5A82}" type="datetimeFigureOut">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B870FE-C86B-4E85-A514-F16B8ADC5A82}" type="datetimeFigureOut">
              <a:rPr lang="en-US" smtClean="0"/>
              <a:pPr/>
              <a:t>7/17/2013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B870FE-C86B-4E85-A514-F16B8ADC5A82}" type="datetimeFigureOut">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98092-0C3E-452E-A7E4-B48DFEDB5916}"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30B870FE-C86B-4E85-A514-F16B8ADC5A82}" type="datetimeFigureOut">
              <a:rPr lang="en-US" smtClean="0"/>
              <a:pPr/>
              <a:t>7/17/2013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98092-0C3E-452E-A7E4-B48DFEDB5916}"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30B870FE-C86B-4E85-A514-F16B8ADC5A82}" type="datetimeFigureOut">
              <a:rPr lang="en-US" smtClean="0"/>
              <a:pPr/>
              <a:t>7/17/2013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0B870FE-C86B-4E85-A514-F16B8ADC5A82}" type="datetimeFigureOut">
              <a:rPr lang="en-US" smtClean="0"/>
              <a:pPr/>
              <a:t>7/17/2013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B98092-0C3E-452E-A7E4-B48DFEDB59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B870FE-C86B-4E85-A514-F16B8ADC5A82}" type="datetimeFigureOut">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98092-0C3E-452E-A7E4-B48DFEDB5916}"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B870FE-C86B-4E85-A514-F16B8ADC5A82}" type="datetimeFigureOut">
              <a:rPr lang="en-US" smtClean="0"/>
              <a:pPr/>
              <a:t>7/17/2013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98092-0C3E-452E-A7E4-B48DFEDB5916}"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30B870FE-C86B-4E85-A514-F16B8ADC5A82}" type="datetimeFigureOut">
              <a:rPr lang="en-US" smtClean="0"/>
              <a:pPr/>
              <a:t>7/17/2013</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4AB98092-0C3E-452E-A7E4-B48DFEDB59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mscsummercourses2013.wikispaces.com/"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305800" cy="1524000"/>
          </a:xfrm>
          <a:solidFill>
            <a:schemeClr val="accent2"/>
          </a:solidFill>
        </p:spPr>
        <p:txBody>
          <a:bodyPr>
            <a:normAutofit fontScale="90000"/>
          </a:bodyPr>
          <a:lstStyle/>
          <a:p>
            <a:pPr algn="ctr"/>
            <a:r>
              <a:rPr lang="en-US" dirty="0">
                <a:solidFill>
                  <a:srgbClr val="FFFF00"/>
                </a:solidFill>
              </a:rPr>
              <a:t>Problem Solving Via Functions Tasks</a:t>
            </a:r>
            <a:r>
              <a:rPr lang="en-US" sz="4000" dirty="0"/>
              <a:t/>
            </a:r>
            <a:br>
              <a:rPr lang="en-US" sz="4000" dirty="0"/>
            </a:br>
            <a:endParaRPr lang="en-US" dirty="0"/>
          </a:p>
        </p:txBody>
      </p:sp>
      <p:sp>
        <p:nvSpPr>
          <p:cNvPr id="3" name="Subtitle 2"/>
          <p:cNvSpPr>
            <a:spLocks noGrp="1"/>
          </p:cNvSpPr>
          <p:nvPr>
            <p:ph type="subTitle" idx="1"/>
          </p:nvPr>
        </p:nvSpPr>
        <p:spPr>
          <a:xfrm>
            <a:off x="1600200" y="3200400"/>
            <a:ext cx="5867400" cy="1825625"/>
          </a:xfrm>
        </p:spPr>
        <p:txBody>
          <a:bodyPr>
            <a:normAutofit/>
          </a:bodyPr>
          <a:lstStyle/>
          <a:p>
            <a:pPr algn="ctr"/>
            <a:endParaRPr lang="en-US" sz="4400" dirty="0" smtClean="0">
              <a:solidFill>
                <a:schemeClr val="accent1">
                  <a:lumMod val="50000"/>
                </a:schemeClr>
              </a:solidFill>
            </a:endParaRPr>
          </a:p>
          <a:p>
            <a:pPr algn="ctr"/>
            <a:r>
              <a:rPr lang="en-US" sz="4400" dirty="0" smtClean="0">
                <a:solidFill>
                  <a:schemeClr val="accent1">
                    <a:lumMod val="50000"/>
                  </a:schemeClr>
                </a:solidFill>
              </a:rPr>
              <a:t>Day 2</a:t>
            </a:r>
            <a:endParaRPr lang="en-US" sz="4400" dirty="0">
              <a:solidFill>
                <a:schemeClr val="accent1">
                  <a:lumMod val="50000"/>
                </a:schemeClr>
              </a:solidFill>
            </a:endParaRPr>
          </a:p>
        </p:txBody>
      </p:sp>
    </p:spTree>
    <p:extLst>
      <p:ext uri="{BB962C8B-B14F-4D97-AF65-F5344CB8AC3E}">
        <p14:creationId xmlns:p14="http://schemas.microsoft.com/office/powerpoint/2010/main" xmlns="" val="4221964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a:t>
            </a:r>
            <a:endParaRPr lang="en-US" dirty="0"/>
          </a:p>
        </p:txBody>
      </p:sp>
      <p:pic>
        <p:nvPicPr>
          <p:cNvPr id="5121" name="Picture 1"/>
          <p:cNvPicPr>
            <a:picLocks noChangeAspect="1" noChangeArrowheads="1"/>
          </p:cNvPicPr>
          <p:nvPr/>
        </p:nvPicPr>
        <p:blipFill>
          <a:blip r:embed="rId3" cstate="print"/>
          <a:srcRect/>
          <a:stretch>
            <a:fillRect/>
          </a:stretch>
        </p:blipFill>
        <p:spPr bwMode="auto">
          <a:xfrm>
            <a:off x="304800" y="2133600"/>
            <a:ext cx="8244441" cy="3467100"/>
          </a:xfrm>
          <a:prstGeom prst="rect">
            <a:avLst/>
          </a:prstGeom>
          <a:noFill/>
          <a:ln w="9525">
            <a:noFill/>
            <a:miter lim="800000"/>
            <a:headEnd/>
            <a:tailEnd/>
          </a:ln>
          <a:effectLst/>
        </p:spPr>
      </p:pic>
    </p:spTree>
    <p:extLst>
      <p:ext uri="{BB962C8B-B14F-4D97-AF65-F5344CB8AC3E}">
        <p14:creationId xmlns:p14="http://schemas.microsoft.com/office/powerpoint/2010/main" xmlns="" val="35839648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a:t>
            </a:r>
            <a:endParaRPr lang="en-US" dirty="0"/>
          </a:p>
        </p:txBody>
      </p:sp>
      <p:pic>
        <p:nvPicPr>
          <p:cNvPr id="4097" name="Picture 1"/>
          <p:cNvPicPr>
            <a:picLocks noChangeAspect="1" noChangeArrowheads="1"/>
          </p:cNvPicPr>
          <p:nvPr/>
        </p:nvPicPr>
        <p:blipFill>
          <a:blip r:embed="rId3" cstate="print"/>
          <a:srcRect t="975"/>
          <a:stretch>
            <a:fillRect/>
          </a:stretch>
        </p:blipFill>
        <p:spPr bwMode="auto">
          <a:xfrm>
            <a:off x="890588" y="1752600"/>
            <a:ext cx="7362825" cy="3386138"/>
          </a:xfrm>
          <a:prstGeom prst="rect">
            <a:avLst/>
          </a:prstGeom>
          <a:noFill/>
          <a:ln w="9525">
            <a:noFill/>
            <a:miter lim="800000"/>
            <a:headEnd/>
            <a:tailEnd/>
          </a:ln>
          <a:effectLst/>
        </p:spPr>
      </p:pic>
    </p:spTree>
    <p:extLst>
      <p:ext uri="{BB962C8B-B14F-4D97-AF65-F5344CB8AC3E}">
        <p14:creationId xmlns:p14="http://schemas.microsoft.com/office/powerpoint/2010/main" xmlns="" val="22609720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a:t>
            </a:r>
            <a:endParaRPr lang="en-US" dirty="0"/>
          </a:p>
        </p:txBody>
      </p:sp>
      <p:pic>
        <p:nvPicPr>
          <p:cNvPr id="3073" name="Picture 1"/>
          <p:cNvPicPr>
            <a:picLocks noChangeAspect="1" noChangeArrowheads="1"/>
          </p:cNvPicPr>
          <p:nvPr/>
        </p:nvPicPr>
        <p:blipFill>
          <a:blip r:embed="rId3" cstate="print"/>
          <a:srcRect t="2795"/>
          <a:stretch>
            <a:fillRect/>
          </a:stretch>
        </p:blipFill>
        <p:spPr bwMode="auto">
          <a:xfrm>
            <a:off x="904875" y="1981200"/>
            <a:ext cx="7334250" cy="2981325"/>
          </a:xfrm>
          <a:prstGeom prst="rect">
            <a:avLst/>
          </a:prstGeom>
          <a:noFill/>
          <a:ln w="9525">
            <a:noFill/>
            <a:miter lim="800000"/>
            <a:headEnd/>
            <a:tailEnd/>
          </a:ln>
          <a:effectLst/>
        </p:spPr>
      </p:pic>
    </p:spTree>
    <p:extLst>
      <p:ext uri="{BB962C8B-B14F-4D97-AF65-F5344CB8AC3E}">
        <p14:creationId xmlns:p14="http://schemas.microsoft.com/office/powerpoint/2010/main" xmlns="" val="38621624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457200"/>
            <a:ext cx="8077200" cy="914400"/>
          </a:xfrm>
          <a:solidFill>
            <a:srgbClr val="660066"/>
          </a:solidFill>
        </p:spPr>
        <p:txBody>
          <a:bodyPr>
            <a:normAutofit fontScale="90000"/>
          </a:bodyPr>
          <a:lstStyle/>
          <a:p>
            <a:r>
              <a:rPr lang="en-US" b="1" smtClean="0">
                <a:solidFill>
                  <a:srgbClr val="FFFFCC"/>
                </a:solidFill>
                <a:latin typeface="Times New Roman" pitchFamily="18" charset="0"/>
              </a:rPr>
              <a:t>Video Segment Focus Questions</a:t>
            </a:r>
            <a:endParaRPr lang="en-US" b="1" smtClean="0">
              <a:solidFill>
                <a:srgbClr val="FFFFCC"/>
              </a:solidFill>
            </a:endParaRPr>
          </a:p>
        </p:txBody>
      </p:sp>
      <p:sp>
        <p:nvSpPr>
          <p:cNvPr id="11267" name="Rectangle 3"/>
          <p:cNvSpPr>
            <a:spLocks noGrp="1" noChangeArrowheads="1"/>
          </p:cNvSpPr>
          <p:nvPr>
            <p:ph type="body" idx="1"/>
          </p:nvPr>
        </p:nvSpPr>
        <p:spPr>
          <a:xfrm>
            <a:off x="609600" y="1752600"/>
            <a:ext cx="7848600" cy="1905000"/>
          </a:xfrm>
          <a:ln w="38100" cmpd="dbl">
            <a:solidFill>
              <a:srgbClr val="FF0000"/>
            </a:solidFill>
            <a:miter lim="800000"/>
            <a:headEnd/>
            <a:tailEnd/>
          </a:ln>
        </p:spPr>
        <p:txBody>
          <a:bodyPr/>
          <a:lstStyle/>
          <a:p>
            <a:r>
              <a:rPr lang="en-US" sz="3200" dirty="0" smtClean="0">
                <a:latin typeface="Times New Roman" pitchFamily="18" charset="0"/>
                <a:cs typeface="Times" charset="0"/>
              </a:rPr>
              <a:t>What moments or interchanges appear to be interesting/important mathematically? </a:t>
            </a:r>
          </a:p>
          <a:p>
            <a:r>
              <a:rPr lang="en-US" sz="3200" dirty="0" smtClean="0">
                <a:latin typeface="Times New Roman" pitchFamily="18" charset="0"/>
                <a:cs typeface="Times" charset="0"/>
              </a:rPr>
              <a:t>Pedagogically?</a:t>
            </a:r>
            <a:endParaRPr lang="en-US" sz="3200" dirty="0" smtClean="0">
              <a:latin typeface="Times New Roman" pitchFamily="18" charset="0"/>
            </a:endParaRPr>
          </a:p>
          <a:p>
            <a:endParaRPr lang="en-US" dirty="0" smtClean="0">
              <a:latin typeface="Times New Roman" pitchFamily="18" charset="0"/>
            </a:endParaRPr>
          </a:p>
        </p:txBody>
      </p:sp>
    </p:spTree>
    <p:extLst>
      <p:ext uri="{BB962C8B-B14F-4D97-AF65-F5344CB8AC3E}">
        <p14:creationId xmlns:p14="http://schemas.microsoft.com/office/powerpoint/2010/main" xmlns="" val="306637898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457200"/>
            <a:ext cx="8077200" cy="1295400"/>
          </a:xfrm>
          <a:solidFill>
            <a:srgbClr val="660066"/>
          </a:solidFill>
        </p:spPr>
        <p:txBody>
          <a:bodyPr/>
          <a:lstStyle/>
          <a:p>
            <a:r>
              <a:rPr lang="en-US" b="1" smtClean="0">
                <a:solidFill>
                  <a:srgbClr val="FFFFCC"/>
                </a:solidFill>
              </a:rPr>
              <a:t>Regina’s Logo 2 and 3</a:t>
            </a:r>
            <a:br>
              <a:rPr lang="en-US" b="1" smtClean="0">
                <a:solidFill>
                  <a:srgbClr val="FFFFCC"/>
                </a:solidFill>
              </a:rPr>
            </a:br>
            <a:r>
              <a:rPr lang="en-US" b="1" smtClean="0">
                <a:solidFill>
                  <a:srgbClr val="FFFFCC"/>
                </a:solidFill>
              </a:rPr>
              <a:t>Lesson Tasks</a:t>
            </a:r>
          </a:p>
        </p:txBody>
      </p:sp>
      <p:sp>
        <p:nvSpPr>
          <p:cNvPr id="20483" name="Rectangle 3"/>
          <p:cNvSpPr>
            <a:spLocks noGrp="1" noChangeArrowheads="1"/>
          </p:cNvSpPr>
          <p:nvPr>
            <p:ph type="body" idx="1"/>
          </p:nvPr>
        </p:nvSpPr>
        <p:spPr>
          <a:xfrm>
            <a:off x="685800" y="1981200"/>
            <a:ext cx="7696200" cy="609600"/>
          </a:xfrm>
        </p:spPr>
        <p:txBody>
          <a:bodyPr/>
          <a:lstStyle/>
          <a:p>
            <a:r>
              <a:rPr lang="en-US" sz="2800" smtClean="0"/>
              <a:t>Regina’s Logo 2</a:t>
            </a:r>
            <a:endParaRPr lang="en-US" smtClean="0"/>
          </a:p>
        </p:txBody>
      </p:sp>
      <p:grpSp>
        <p:nvGrpSpPr>
          <p:cNvPr id="2" name="Group 206"/>
          <p:cNvGrpSpPr>
            <a:grpSpLocks/>
          </p:cNvGrpSpPr>
          <p:nvPr/>
        </p:nvGrpSpPr>
        <p:grpSpPr bwMode="auto">
          <a:xfrm>
            <a:off x="1752600" y="2459038"/>
            <a:ext cx="5410200" cy="1731962"/>
            <a:chOff x="1104" y="1549"/>
            <a:chExt cx="3408" cy="1091"/>
          </a:xfrm>
        </p:grpSpPr>
        <p:grpSp>
          <p:nvGrpSpPr>
            <p:cNvPr id="8249" name="Group 111"/>
            <p:cNvGrpSpPr>
              <a:grpSpLocks noChangeAspect="1"/>
            </p:cNvGrpSpPr>
            <p:nvPr/>
          </p:nvGrpSpPr>
          <p:grpSpPr bwMode="auto">
            <a:xfrm>
              <a:off x="1221" y="1874"/>
              <a:ext cx="316" cy="317"/>
              <a:chOff x="587" y="1920"/>
              <a:chExt cx="467" cy="468"/>
            </a:xfrm>
          </p:grpSpPr>
          <p:sp>
            <p:nvSpPr>
              <p:cNvPr id="8290" name="Rectangle 112"/>
              <p:cNvSpPr>
                <a:spLocks noChangeAspect="1" noChangeArrowheads="1"/>
              </p:cNvSpPr>
              <p:nvPr/>
            </p:nvSpPr>
            <p:spPr bwMode="auto">
              <a:xfrm>
                <a:off x="587"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91" name="Rectangle 113"/>
              <p:cNvSpPr>
                <a:spLocks noChangeAspect="1" noChangeArrowheads="1"/>
              </p:cNvSpPr>
              <p:nvPr/>
            </p:nvSpPr>
            <p:spPr bwMode="auto">
              <a:xfrm>
                <a:off x="744"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92" name="Rectangle 114"/>
              <p:cNvSpPr>
                <a:spLocks noChangeAspect="1" noChangeArrowheads="1"/>
              </p:cNvSpPr>
              <p:nvPr/>
            </p:nvSpPr>
            <p:spPr bwMode="auto">
              <a:xfrm>
                <a:off x="744" y="207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93" name="Rectangle 115"/>
              <p:cNvSpPr>
                <a:spLocks noChangeAspect="1" noChangeArrowheads="1"/>
              </p:cNvSpPr>
              <p:nvPr/>
            </p:nvSpPr>
            <p:spPr bwMode="auto">
              <a:xfrm>
                <a:off x="744" y="22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94" name="Rectangle 116"/>
              <p:cNvSpPr>
                <a:spLocks noChangeAspect="1" noChangeArrowheads="1"/>
              </p:cNvSpPr>
              <p:nvPr/>
            </p:nvSpPr>
            <p:spPr bwMode="auto">
              <a:xfrm>
                <a:off x="898" y="22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50" name="Group 117"/>
            <p:cNvGrpSpPr>
              <a:grpSpLocks noChangeAspect="1"/>
            </p:cNvGrpSpPr>
            <p:nvPr/>
          </p:nvGrpSpPr>
          <p:grpSpPr bwMode="auto">
            <a:xfrm>
              <a:off x="1776" y="1776"/>
              <a:ext cx="523" cy="421"/>
              <a:chOff x="1324" y="1790"/>
              <a:chExt cx="772" cy="622"/>
            </a:xfrm>
          </p:grpSpPr>
          <p:sp>
            <p:nvSpPr>
              <p:cNvPr id="8282" name="Rectangle 118"/>
              <p:cNvSpPr>
                <a:spLocks noChangeAspect="1" noChangeArrowheads="1"/>
              </p:cNvSpPr>
              <p:nvPr/>
            </p:nvSpPr>
            <p:spPr bwMode="auto">
              <a:xfrm>
                <a:off x="1632"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3" name="Rectangle 119"/>
              <p:cNvSpPr>
                <a:spLocks noChangeAspect="1" noChangeArrowheads="1"/>
              </p:cNvSpPr>
              <p:nvPr/>
            </p:nvSpPr>
            <p:spPr bwMode="auto">
              <a:xfrm>
                <a:off x="1479"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4" name="Rectangle 120"/>
              <p:cNvSpPr>
                <a:spLocks noChangeAspect="1" noChangeArrowheads="1"/>
              </p:cNvSpPr>
              <p:nvPr/>
            </p:nvSpPr>
            <p:spPr bwMode="auto">
              <a:xfrm>
                <a:off x="1632" y="1944"/>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5" name="Rectangle 121"/>
              <p:cNvSpPr>
                <a:spLocks noChangeAspect="1" noChangeArrowheads="1"/>
              </p:cNvSpPr>
              <p:nvPr/>
            </p:nvSpPr>
            <p:spPr bwMode="auto">
              <a:xfrm>
                <a:off x="1632" y="210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6" name="Rectangle 122"/>
              <p:cNvSpPr>
                <a:spLocks noChangeAspect="1" noChangeArrowheads="1"/>
              </p:cNvSpPr>
              <p:nvPr/>
            </p:nvSpPr>
            <p:spPr bwMode="auto">
              <a:xfrm>
                <a:off x="1632"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7" name="Rectangle 123"/>
              <p:cNvSpPr>
                <a:spLocks noChangeAspect="1" noChangeArrowheads="1"/>
              </p:cNvSpPr>
              <p:nvPr/>
            </p:nvSpPr>
            <p:spPr bwMode="auto">
              <a:xfrm>
                <a:off x="1785"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8" name="Rectangle 124"/>
              <p:cNvSpPr>
                <a:spLocks noChangeAspect="1" noChangeArrowheads="1"/>
              </p:cNvSpPr>
              <p:nvPr/>
            </p:nvSpPr>
            <p:spPr bwMode="auto">
              <a:xfrm>
                <a:off x="1940"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9" name="Rectangle 125"/>
              <p:cNvSpPr>
                <a:spLocks noChangeAspect="1" noChangeArrowheads="1"/>
              </p:cNvSpPr>
              <p:nvPr/>
            </p:nvSpPr>
            <p:spPr bwMode="auto">
              <a:xfrm>
                <a:off x="1324" y="1790"/>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51" name="Group 126"/>
            <p:cNvGrpSpPr>
              <a:grpSpLocks noChangeAspect="1"/>
            </p:cNvGrpSpPr>
            <p:nvPr/>
          </p:nvGrpSpPr>
          <p:grpSpPr bwMode="auto">
            <a:xfrm>
              <a:off x="2525" y="1657"/>
              <a:ext cx="734" cy="526"/>
              <a:chOff x="2320" y="1632"/>
              <a:chExt cx="1083" cy="775"/>
            </a:xfrm>
          </p:grpSpPr>
          <p:sp>
            <p:nvSpPr>
              <p:cNvPr id="8271" name="Rectangle 127"/>
              <p:cNvSpPr>
                <a:spLocks noChangeAspect="1" noChangeArrowheads="1"/>
              </p:cNvSpPr>
              <p:nvPr/>
            </p:nvSpPr>
            <p:spPr bwMode="auto">
              <a:xfrm>
                <a:off x="2784" y="178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2" name="Rectangle 128"/>
              <p:cNvSpPr>
                <a:spLocks noChangeAspect="1" noChangeArrowheads="1"/>
              </p:cNvSpPr>
              <p:nvPr/>
            </p:nvSpPr>
            <p:spPr bwMode="auto">
              <a:xfrm>
                <a:off x="2631"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3" name="Rectangle 129"/>
              <p:cNvSpPr>
                <a:spLocks noChangeAspect="1" noChangeArrowheads="1"/>
              </p:cNvSpPr>
              <p:nvPr/>
            </p:nvSpPr>
            <p:spPr bwMode="auto">
              <a:xfrm>
                <a:off x="2784" y="194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4" name="Rectangle 130"/>
              <p:cNvSpPr>
                <a:spLocks noChangeAspect="1" noChangeArrowheads="1"/>
              </p:cNvSpPr>
              <p:nvPr/>
            </p:nvSpPr>
            <p:spPr bwMode="auto">
              <a:xfrm>
                <a:off x="2784" y="209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5" name="Rectangle 131"/>
              <p:cNvSpPr>
                <a:spLocks noChangeAspect="1" noChangeArrowheads="1"/>
              </p:cNvSpPr>
              <p:nvPr/>
            </p:nvSpPr>
            <p:spPr bwMode="auto">
              <a:xfrm>
                <a:off x="2784"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6" name="Rectangle 132"/>
              <p:cNvSpPr>
                <a:spLocks noChangeAspect="1" noChangeArrowheads="1"/>
              </p:cNvSpPr>
              <p:nvPr/>
            </p:nvSpPr>
            <p:spPr bwMode="auto">
              <a:xfrm>
                <a:off x="2936"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7" name="Rectangle 133"/>
              <p:cNvSpPr>
                <a:spLocks noChangeAspect="1" noChangeArrowheads="1"/>
              </p:cNvSpPr>
              <p:nvPr/>
            </p:nvSpPr>
            <p:spPr bwMode="auto">
              <a:xfrm>
                <a:off x="2784"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8" name="Rectangle 134"/>
              <p:cNvSpPr>
                <a:spLocks noChangeAspect="1" noChangeArrowheads="1"/>
              </p:cNvSpPr>
              <p:nvPr/>
            </p:nvSpPr>
            <p:spPr bwMode="auto">
              <a:xfrm>
                <a:off x="2476"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9" name="Rectangle 135"/>
              <p:cNvSpPr>
                <a:spLocks noChangeAspect="1" noChangeArrowheads="1"/>
              </p:cNvSpPr>
              <p:nvPr/>
            </p:nvSpPr>
            <p:spPr bwMode="auto">
              <a:xfrm>
                <a:off x="3092"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0" name="Rectangle 136"/>
              <p:cNvSpPr>
                <a:spLocks noChangeAspect="1" noChangeArrowheads="1"/>
              </p:cNvSpPr>
              <p:nvPr/>
            </p:nvSpPr>
            <p:spPr bwMode="auto">
              <a:xfrm>
                <a:off x="3247"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81" name="Rectangle 137"/>
              <p:cNvSpPr>
                <a:spLocks noChangeAspect="1" noChangeArrowheads="1"/>
              </p:cNvSpPr>
              <p:nvPr/>
            </p:nvSpPr>
            <p:spPr bwMode="auto">
              <a:xfrm>
                <a:off x="2320" y="16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52" name="Group 138"/>
            <p:cNvGrpSpPr>
              <a:grpSpLocks noChangeAspect="1"/>
            </p:cNvGrpSpPr>
            <p:nvPr/>
          </p:nvGrpSpPr>
          <p:grpSpPr bwMode="auto">
            <a:xfrm>
              <a:off x="3522" y="1549"/>
              <a:ext cx="941" cy="630"/>
              <a:chOff x="3644" y="1488"/>
              <a:chExt cx="1389" cy="930"/>
            </a:xfrm>
          </p:grpSpPr>
          <p:sp>
            <p:nvSpPr>
              <p:cNvPr id="8257" name="Rectangle 139"/>
              <p:cNvSpPr>
                <a:spLocks noChangeAspect="1" noChangeArrowheads="1"/>
              </p:cNvSpPr>
              <p:nvPr/>
            </p:nvSpPr>
            <p:spPr bwMode="auto">
              <a:xfrm>
                <a:off x="426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58" name="Rectangle 140"/>
              <p:cNvSpPr>
                <a:spLocks noChangeAspect="1" noChangeArrowheads="1"/>
              </p:cNvSpPr>
              <p:nvPr/>
            </p:nvSpPr>
            <p:spPr bwMode="auto">
              <a:xfrm>
                <a:off x="4260" y="179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59" name="Rectangle 141"/>
              <p:cNvSpPr>
                <a:spLocks noChangeAspect="1" noChangeArrowheads="1"/>
              </p:cNvSpPr>
              <p:nvPr/>
            </p:nvSpPr>
            <p:spPr bwMode="auto">
              <a:xfrm>
                <a:off x="410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0" name="Rectangle 142"/>
              <p:cNvSpPr>
                <a:spLocks noChangeAspect="1" noChangeArrowheads="1"/>
              </p:cNvSpPr>
              <p:nvPr/>
            </p:nvSpPr>
            <p:spPr bwMode="auto">
              <a:xfrm>
                <a:off x="4260" y="195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1" name="Rectangle 143"/>
              <p:cNvSpPr>
                <a:spLocks noChangeAspect="1" noChangeArrowheads="1"/>
              </p:cNvSpPr>
              <p:nvPr/>
            </p:nvSpPr>
            <p:spPr bwMode="auto">
              <a:xfrm>
                <a:off x="4260" y="2107"/>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2" name="Rectangle 144"/>
              <p:cNvSpPr>
                <a:spLocks noChangeAspect="1" noChangeArrowheads="1"/>
              </p:cNvSpPr>
              <p:nvPr/>
            </p:nvSpPr>
            <p:spPr bwMode="auto">
              <a:xfrm>
                <a:off x="4260"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3" name="Rectangle 145"/>
              <p:cNvSpPr>
                <a:spLocks noChangeAspect="1" noChangeArrowheads="1"/>
              </p:cNvSpPr>
              <p:nvPr/>
            </p:nvSpPr>
            <p:spPr bwMode="auto">
              <a:xfrm>
                <a:off x="4416"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4" name="Rectangle 146"/>
              <p:cNvSpPr>
                <a:spLocks noChangeAspect="1" noChangeArrowheads="1"/>
              </p:cNvSpPr>
              <p:nvPr/>
            </p:nvSpPr>
            <p:spPr bwMode="auto">
              <a:xfrm>
                <a:off x="4260" y="164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5" name="Rectangle 147"/>
              <p:cNvSpPr>
                <a:spLocks noChangeAspect="1" noChangeArrowheads="1"/>
              </p:cNvSpPr>
              <p:nvPr/>
            </p:nvSpPr>
            <p:spPr bwMode="auto">
              <a:xfrm>
                <a:off x="395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6" name="Rectangle 148"/>
              <p:cNvSpPr>
                <a:spLocks noChangeAspect="1" noChangeArrowheads="1"/>
              </p:cNvSpPr>
              <p:nvPr/>
            </p:nvSpPr>
            <p:spPr bwMode="auto">
              <a:xfrm>
                <a:off x="4572"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7" name="Rectangle 149"/>
              <p:cNvSpPr>
                <a:spLocks noChangeAspect="1" noChangeArrowheads="1"/>
              </p:cNvSpPr>
              <p:nvPr/>
            </p:nvSpPr>
            <p:spPr bwMode="auto">
              <a:xfrm>
                <a:off x="4721"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8" name="Rectangle 150"/>
              <p:cNvSpPr>
                <a:spLocks noChangeAspect="1" noChangeArrowheads="1"/>
              </p:cNvSpPr>
              <p:nvPr/>
            </p:nvSpPr>
            <p:spPr bwMode="auto">
              <a:xfrm>
                <a:off x="4877"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69" name="Rectangle 151"/>
              <p:cNvSpPr>
                <a:spLocks noChangeAspect="1" noChangeArrowheads="1"/>
              </p:cNvSpPr>
              <p:nvPr/>
            </p:nvSpPr>
            <p:spPr bwMode="auto">
              <a:xfrm>
                <a:off x="380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70" name="Rectangle 152"/>
              <p:cNvSpPr>
                <a:spLocks noChangeAspect="1" noChangeArrowheads="1"/>
              </p:cNvSpPr>
              <p:nvPr/>
            </p:nvSpPr>
            <p:spPr bwMode="auto">
              <a:xfrm>
                <a:off x="3644" y="1488"/>
                <a:ext cx="156" cy="156"/>
              </a:xfrm>
              <a:prstGeom prst="rect">
                <a:avLst/>
              </a:prstGeom>
              <a:solidFill>
                <a:schemeClr val="accent1"/>
              </a:solidFill>
              <a:ln w="9525">
                <a:solidFill>
                  <a:srgbClr val="000000"/>
                </a:solidFill>
                <a:miter lim="800000"/>
                <a:headEnd/>
                <a:tailEnd/>
              </a:ln>
            </p:spPr>
            <p:txBody>
              <a:bodyPr/>
              <a:lstStyle/>
              <a:p>
                <a:endParaRPr lang="en-US"/>
              </a:p>
            </p:txBody>
          </p:sp>
        </p:grpSp>
        <p:sp>
          <p:nvSpPr>
            <p:cNvPr id="8253" name="Text Box 154"/>
            <p:cNvSpPr txBox="1">
              <a:spLocks noChangeArrowheads="1"/>
            </p:cNvSpPr>
            <p:nvPr/>
          </p:nvSpPr>
          <p:spPr bwMode="auto">
            <a:xfrm>
              <a:off x="1104" y="2352"/>
              <a:ext cx="576"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0</a:t>
              </a:r>
            </a:p>
          </p:txBody>
        </p:sp>
        <p:sp>
          <p:nvSpPr>
            <p:cNvPr id="8254" name="Text Box 155"/>
            <p:cNvSpPr txBox="1">
              <a:spLocks noChangeArrowheads="1"/>
            </p:cNvSpPr>
            <p:nvPr/>
          </p:nvSpPr>
          <p:spPr bwMode="auto">
            <a:xfrm>
              <a:off x="1680" y="2352"/>
              <a:ext cx="768"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1</a:t>
              </a:r>
            </a:p>
          </p:txBody>
        </p:sp>
        <p:sp>
          <p:nvSpPr>
            <p:cNvPr id="8255" name="Text Box 156"/>
            <p:cNvSpPr txBox="1">
              <a:spLocks noChangeArrowheads="1"/>
            </p:cNvSpPr>
            <p:nvPr/>
          </p:nvSpPr>
          <p:spPr bwMode="auto">
            <a:xfrm>
              <a:off x="2544" y="2349"/>
              <a:ext cx="768"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2</a:t>
              </a:r>
            </a:p>
          </p:txBody>
        </p:sp>
        <p:sp>
          <p:nvSpPr>
            <p:cNvPr id="8256" name="Text Box 157"/>
            <p:cNvSpPr txBox="1">
              <a:spLocks noChangeArrowheads="1"/>
            </p:cNvSpPr>
            <p:nvPr/>
          </p:nvSpPr>
          <p:spPr bwMode="auto">
            <a:xfrm>
              <a:off x="3552" y="2349"/>
              <a:ext cx="960"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3</a:t>
              </a:r>
            </a:p>
          </p:txBody>
        </p:sp>
      </p:grpSp>
      <p:sp>
        <p:nvSpPr>
          <p:cNvPr id="20638" name="Rectangle 158"/>
          <p:cNvSpPr>
            <a:spLocks noChangeArrowheads="1"/>
          </p:cNvSpPr>
          <p:nvPr/>
        </p:nvSpPr>
        <p:spPr bwMode="auto">
          <a:xfrm>
            <a:off x="762000" y="4343400"/>
            <a:ext cx="76962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buFontTx/>
              <a:buChar char="•"/>
            </a:pPr>
            <a:r>
              <a:rPr lang="en-US" sz="2800"/>
              <a:t>Regina’s Logo 3</a:t>
            </a:r>
            <a:endParaRPr lang="en-US" sz="3200"/>
          </a:p>
        </p:txBody>
      </p:sp>
      <p:grpSp>
        <p:nvGrpSpPr>
          <p:cNvPr id="7" name="Group 207"/>
          <p:cNvGrpSpPr>
            <a:grpSpLocks/>
          </p:cNvGrpSpPr>
          <p:nvPr/>
        </p:nvGrpSpPr>
        <p:grpSpPr bwMode="auto">
          <a:xfrm>
            <a:off x="1143000" y="4816475"/>
            <a:ext cx="6932613" cy="1736725"/>
            <a:chOff x="720" y="3034"/>
            <a:chExt cx="4367" cy="1094"/>
          </a:xfrm>
        </p:grpSpPr>
        <p:grpSp>
          <p:nvGrpSpPr>
            <p:cNvPr id="8199" name="Group 106"/>
            <p:cNvGrpSpPr>
              <a:grpSpLocks/>
            </p:cNvGrpSpPr>
            <p:nvPr/>
          </p:nvGrpSpPr>
          <p:grpSpPr bwMode="auto">
            <a:xfrm>
              <a:off x="1008" y="3453"/>
              <a:ext cx="104" cy="208"/>
              <a:chOff x="736" y="3168"/>
              <a:chExt cx="104" cy="208"/>
            </a:xfrm>
          </p:grpSpPr>
          <p:sp>
            <p:nvSpPr>
              <p:cNvPr id="8247" name="Rectangle 102"/>
              <p:cNvSpPr>
                <a:spLocks noChangeArrowheads="1"/>
              </p:cNvSpPr>
              <p:nvPr/>
            </p:nvSpPr>
            <p:spPr bwMode="auto">
              <a:xfrm>
                <a:off x="736" y="3168"/>
                <a:ext cx="104" cy="104"/>
              </a:xfrm>
              <a:prstGeom prst="rect">
                <a:avLst/>
              </a:prstGeom>
              <a:solidFill>
                <a:schemeClr val="accent1"/>
              </a:solidFill>
              <a:ln w="9525">
                <a:solidFill>
                  <a:srgbClr val="000000"/>
                </a:solidFill>
                <a:miter lim="800000"/>
                <a:headEnd/>
                <a:tailEnd/>
              </a:ln>
            </p:spPr>
            <p:txBody>
              <a:bodyPr/>
              <a:lstStyle/>
              <a:p>
                <a:endParaRPr lang="en-US"/>
              </a:p>
            </p:txBody>
          </p:sp>
          <p:sp>
            <p:nvSpPr>
              <p:cNvPr id="8248" name="Rectangle 103"/>
              <p:cNvSpPr>
                <a:spLocks noChangeArrowheads="1"/>
              </p:cNvSpPr>
              <p:nvPr/>
            </p:nvSpPr>
            <p:spPr bwMode="auto">
              <a:xfrm>
                <a:off x="736" y="3272"/>
                <a:ext cx="104" cy="104"/>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00" name="Group 159"/>
            <p:cNvGrpSpPr>
              <a:grpSpLocks noChangeAspect="1"/>
            </p:cNvGrpSpPr>
            <p:nvPr/>
          </p:nvGrpSpPr>
          <p:grpSpPr bwMode="auto">
            <a:xfrm>
              <a:off x="1536" y="3357"/>
              <a:ext cx="316" cy="317"/>
              <a:chOff x="587" y="1920"/>
              <a:chExt cx="467" cy="468"/>
            </a:xfrm>
          </p:grpSpPr>
          <p:sp>
            <p:nvSpPr>
              <p:cNvPr id="8242" name="Rectangle 160"/>
              <p:cNvSpPr>
                <a:spLocks noChangeAspect="1" noChangeArrowheads="1"/>
              </p:cNvSpPr>
              <p:nvPr/>
            </p:nvSpPr>
            <p:spPr bwMode="auto">
              <a:xfrm>
                <a:off x="587"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3" name="Rectangle 161"/>
              <p:cNvSpPr>
                <a:spLocks noChangeAspect="1" noChangeArrowheads="1"/>
              </p:cNvSpPr>
              <p:nvPr/>
            </p:nvSpPr>
            <p:spPr bwMode="auto">
              <a:xfrm>
                <a:off x="744"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4" name="Rectangle 162"/>
              <p:cNvSpPr>
                <a:spLocks noChangeAspect="1" noChangeArrowheads="1"/>
              </p:cNvSpPr>
              <p:nvPr/>
            </p:nvSpPr>
            <p:spPr bwMode="auto">
              <a:xfrm>
                <a:off x="744" y="207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5" name="Rectangle 163"/>
              <p:cNvSpPr>
                <a:spLocks noChangeAspect="1" noChangeArrowheads="1"/>
              </p:cNvSpPr>
              <p:nvPr/>
            </p:nvSpPr>
            <p:spPr bwMode="auto">
              <a:xfrm>
                <a:off x="744" y="22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6" name="Rectangle 164"/>
              <p:cNvSpPr>
                <a:spLocks noChangeAspect="1" noChangeArrowheads="1"/>
              </p:cNvSpPr>
              <p:nvPr/>
            </p:nvSpPr>
            <p:spPr bwMode="auto">
              <a:xfrm>
                <a:off x="898" y="22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01" name="Group 165"/>
            <p:cNvGrpSpPr>
              <a:grpSpLocks noChangeAspect="1"/>
            </p:cNvGrpSpPr>
            <p:nvPr/>
          </p:nvGrpSpPr>
          <p:grpSpPr bwMode="auto">
            <a:xfrm>
              <a:off x="2304" y="3261"/>
              <a:ext cx="523" cy="421"/>
              <a:chOff x="1324" y="1790"/>
              <a:chExt cx="772" cy="622"/>
            </a:xfrm>
          </p:grpSpPr>
          <p:sp>
            <p:nvSpPr>
              <p:cNvPr id="8234" name="Rectangle 166"/>
              <p:cNvSpPr>
                <a:spLocks noChangeAspect="1" noChangeArrowheads="1"/>
              </p:cNvSpPr>
              <p:nvPr/>
            </p:nvSpPr>
            <p:spPr bwMode="auto">
              <a:xfrm>
                <a:off x="1632"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5" name="Rectangle 167"/>
              <p:cNvSpPr>
                <a:spLocks noChangeAspect="1" noChangeArrowheads="1"/>
              </p:cNvSpPr>
              <p:nvPr/>
            </p:nvSpPr>
            <p:spPr bwMode="auto">
              <a:xfrm>
                <a:off x="1479"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6" name="Rectangle 168"/>
              <p:cNvSpPr>
                <a:spLocks noChangeAspect="1" noChangeArrowheads="1"/>
              </p:cNvSpPr>
              <p:nvPr/>
            </p:nvSpPr>
            <p:spPr bwMode="auto">
              <a:xfrm>
                <a:off x="1632" y="1944"/>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7" name="Rectangle 169"/>
              <p:cNvSpPr>
                <a:spLocks noChangeAspect="1" noChangeArrowheads="1"/>
              </p:cNvSpPr>
              <p:nvPr/>
            </p:nvSpPr>
            <p:spPr bwMode="auto">
              <a:xfrm>
                <a:off x="1632" y="210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8" name="Rectangle 170"/>
              <p:cNvSpPr>
                <a:spLocks noChangeAspect="1" noChangeArrowheads="1"/>
              </p:cNvSpPr>
              <p:nvPr/>
            </p:nvSpPr>
            <p:spPr bwMode="auto">
              <a:xfrm>
                <a:off x="1632"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9" name="Rectangle 171"/>
              <p:cNvSpPr>
                <a:spLocks noChangeAspect="1" noChangeArrowheads="1"/>
              </p:cNvSpPr>
              <p:nvPr/>
            </p:nvSpPr>
            <p:spPr bwMode="auto">
              <a:xfrm>
                <a:off x="1785"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0" name="Rectangle 172"/>
              <p:cNvSpPr>
                <a:spLocks noChangeAspect="1" noChangeArrowheads="1"/>
              </p:cNvSpPr>
              <p:nvPr/>
            </p:nvSpPr>
            <p:spPr bwMode="auto">
              <a:xfrm>
                <a:off x="1940"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41" name="Rectangle 173"/>
              <p:cNvSpPr>
                <a:spLocks noChangeAspect="1" noChangeArrowheads="1"/>
              </p:cNvSpPr>
              <p:nvPr/>
            </p:nvSpPr>
            <p:spPr bwMode="auto">
              <a:xfrm>
                <a:off x="1324" y="1790"/>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02" name="Group 174"/>
            <p:cNvGrpSpPr>
              <a:grpSpLocks noChangeAspect="1"/>
            </p:cNvGrpSpPr>
            <p:nvPr/>
          </p:nvGrpSpPr>
          <p:grpSpPr bwMode="auto">
            <a:xfrm>
              <a:off x="3149" y="3142"/>
              <a:ext cx="734" cy="526"/>
              <a:chOff x="2320" y="1632"/>
              <a:chExt cx="1083" cy="775"/>
            </a:xfrm>
          </p:grpSpPr>
          <p:sp>
            <p:nvSpPr>
              <p:cNvPr id="8223" name="Rectangle 175"/>
              <p:cNvSpPr>
                <a:spLocks noChangeAspect="1" noChangeArrowheads="1"/>
              </p:cNvSpPr>
              <p:nvPr/>
            </p:nvSpPr>
            <p:spPr bwMode="auto">
              <a:xfrm>
                <a:off x="2784" y="178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4" name="Rectangle 176"/>
              <p:cNvSpPr>
                <a:spLocks noChangeAspect="1" noChangeArrowheads="1"/>
              </p:cNvSpPr>
              <p:nvPr/>
            </p:nvSpPr>
            <p:spPr bwMode="auto">
              <a:xfrm>
                <a:off x="2631"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5" name="Rectangle 177"/>
              <p:cNvSpPr>
                <a:spLocks noChangeAspect="1" noChangeArrowheads="1"/>
              </p:cNvSpPr>
              <p:nvPr/>
            </p:nvSpPr>
            <p:spPr bwMode="auto">
              <a:xfrm>
                <a:off x="2784" y="194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6" name="Rectangle 178"/>
              <p:cNvSpPr>
                <a:spLocks noChangeAspect="1" noChangeArrowheads="1"/>
              </p:cNvSpPr>
              <p:nvPr/>
            </p:nvSpPr>
            <p:spPr bwMode="auto">
              <a:xfrm>
                <a:off x="2784" y="209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7" name="Rectangle 179"/>
              <p:cNvSpPr>
                <a:spLocks noChangeAspect="1" noChangeArrowheads="1"/>
              </p:cNvSpPr>
              <p:nvPr/>
            </p:nvSpPr>
            <p:spPr bwMode="auto">
              <a:xfrm>
                <a:off x="2784"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8" name="Rectangle 180"/>
              <p:cNvSpPr>
                <a:spLocks noChangeAspect="1" noChangeArrowheads="1"/>
              </p:cNvSpPr>
              <p:nvPr/>
            </p:nvSpPr>
            <p:spPr bwMode="auto">
              <a:xfrm>
                <a:off x="2936"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9" name="Rectangle 181"/>
              <p:cNvSpPr>
                <a:spLocks noChangeAspect="1" noChangeArrowheads="1"/>
              </p:cNvSpPr>
              <p:nvPr/>
            </p:nvSpPr>
            <p:spPr bwMode="auto">
              <a:xfrm>
                <a:off x="2784"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0" name="Rectangle 182"/>
              <p:cNvSpPr>
                <a:spLocks noChangeAspect="1" noChangeArrowheads="1"/>
              </p:cNvSpPr>
              <p:nvPr/>
            </p:nvSpPr>
            <p:spPr bwMode="auto">
              <a:xfrm>
                <a:off x="2476"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1" name="Rectangle 183"/>
              <p:cNvSpPr>
                <a:spLocks noChangeAspect="1" noChangeArrowheads="1"/>
              </p:cNvSpPr>
              <p:nvPr/>
            </p:nvSpPr>
            <p:spPr bwMode="auto">
              <a:xfrm>
                <a:off x="3092"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2" name="Rectangle 184"/>
              <p:cNvSpPr>
                <a:spLocks noChangeAspect="1" noChangeArrowheads="1"/>
              </p:cNvSpPr>
              <p:nvPr/>
            </p:nvSpPr>
            <p:spPr bwMode="auto">
              <a:xfrm>
                <a:off x="3247"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33" name="Rectangle 185"/>
              <p:cNvSpPr>
                <a:spLocks noChangeAspect="1" noChangeArrowheads="1"/>
              </p:cNvSpPr>
              <p:nvPr/>
            </p:nvSpPr>
            <p:spPr bwMode="auto">
              <a:xfrm>
                <a:off x="2320" y="16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8203" name="Group 186"/>
            <p:cNvGrpSpPr>
              <a:grpSpLocks noChangeAspect="1"/>
            </p:cNvGrpSpPr>
            <p:nvPr/>
          </p:nvGrpSpPr>
          <p:grpSpPr bwMode="auto">
            <a:xfrm>
              <a:off x="4146" y="3034"/>
              <a:ext cx="941" cy="630"/>
              <a:chOff x="3644" y="1488"/>
              <a:chExt cx="1389" cy="930"/>
            </a:xfrm>
          </p:grpSpPr>
          <p:sp>
            <p:nvSpPr>
              <p:cNvPr id="8209" name="Rectangle 187"/>
              <p:cNvSpPr>
                <a:spLocks noChangeAspect="1" noChangeArrowheads="1"/>
              </p:cNvSpPr>
              <p:nvPr/>
            </p:nvSpPr>
            <p:spPr bwMode="auto">
              <a:xfrm>
                <a:off x="426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0" name="Rectangle 188"/>
              <p:cNvSpPr>
                <a:spLocks noChangeAspect="1" noChangeArrowheads="1"/>
              </p:cNvSpPr>
              <p:nvPr/>
            </p:nvSpPr>
            <p:spPr bwMode="auto">
              <a:xfrm>
                <a:off x="4260" y="179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1" name="Rectangle 189"/>
              <p:cNvSpPr>
                <a:spLocks noChangeAspect="1" noChangeArrowheads="1"/>
              </p:cNvSpPr>
              <p:nvPr/>
            </p:nvSpPr>
            <p:spPr bwMode="auto">
              <a:xfrm>
                <a:off x="410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2" name="Rectangle 190"/>
              <p:cNvSpPr>
                <a:spLocks noChangeAspect="1" noChangeArrowheads="1"/>
              </p:cNvSpPr>
              <p:nvPr/>
            </p:nvSpPr>
            <p:spPr bwMode="auto">
              <a:xfrm>
                <a:off x="4260" y="195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3" name="Rectangle 191"/>
              <p:cNvSpPr>
                <a:spLocks noChangeAspect="1" noChangeArrowheads="1"/>
              </p:cNvSpPr>
              <p:nvPr/>
            </p:nvSpPr>
            <p:spPr bwMode="auto">
              <a:xfrm>
                <a:off x="4260" y="2107"/>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4" name="Rectangle 192"/>
              <p:cNvSpPr>
                <a:spLocks noChangeAspect="1" noChangeArrowheads="1"/>
              </p:cNvSpPr>
              <p:nvPr/>
            </p:nvSpPr>
            <p:spPr bwMode="auto">
              <a:xfrm>
                <a:off x="4260"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5" name="Rectangle 193"/>
              <p:cNvSpPr>
                <a:spLocks noChangeAspect="1" noChangeArrowheads="1"/>
              </p:cNvSpPr>
              <p:nvPr/>
            </p:nvSpPr>
            <p:spPr bwMode="auto">
              <a:xfrm>
                <a:off x="4416"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6" name="Rectangle 194"/>
              <p:cNvSpPr>
                <a:spLocks noChangeAspect="1" noChangeArrowheads="1"/>
              </p:cNvSpPr>
              <p:nvPr/>
            </p:nvSpPr>
            <p:spPr bwMode="auto">
              <a:xfrm>
                <a:off x="4260" y="164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7" name="Rectangle 195"/>
              <p:cNvSpPr>
                <a:spLocks noChangeAspect="1" noChangeArrowheads="1"/>
              </p:cNvSpPr>
              <p:nvPr/>
            </p:nvSpPr>
            <p:spPr bwMode="auto">
              <a:xfrm>
                <a:off x="395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8" name="Rectangle 196"/>
              <p:cNvSpPr>
                <a:spLocks noChangeAspect="1" noChangeArrowheads="1"/>
              </p:cNvSpPr>
              <p:nvPr/>
            </p:nvSpPr>
            <p:spPr bwMode="auto">
              <a:xfrm>
                <a:off x="4572"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19" name="Rectangle 197"/>
              <p:cNvSpPr>
                <a:spLocks noChangeAspect="1" noChangeArrowheads="1"/>
              </p:cNvSpPr>
              <p:nvPr/>
            </p:nvSpPr>
            <p:spPr bwMode="auto">
              <a:xfrm>
                <a:off x="4721"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0" name="Rectangle 198"/>
              <p:cNvSpPr>
                <a:spLocks noChangeAspect="1" noChangeArrowheads="1"/>
              </p:cNvSpPr>
              <p:nvPr/>
            </p:nvSpPr>
            <p:spPr bwMode="auto">
              <a:xfrm>
                <a:off x="4877"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1" name="Rectangle 199"/>
              <p:cNvSpPr>
                <a:spLocks noChangeAspect="1" noChangeArrowheads="1"/>
              </p:cNvSpPr>
              <p:nvPr/>
            </p:nvSpPr>
            <p:spPr bwMode="auto">
              <a:xfrm>
                <a:off x="380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8222" name="Rectangle 200"/>
              <p:cNvSpPr>
                <a:spLocks noChangeAspect="1" noChangeArrowheads="1"/>
              </p:cNvSpPr>
              <p:nvPr/>
            </p:nvSpPr>
            <p:spPr bwMode="auto">
              <a:xfrm>
                <a:off x="3644" y="1488"/>
                <a:ext cx="156" cy="156"/>
              </a:xfrm>
              <a:prstGeom prst="rect">
                <a:avLst/>
              </a:prstGeom>
              <a:solidFill>
                <a:schemeClr val="accent1"/>
              </a:solidFill>
              <a:ln w="9525">
                <a:solidFill>
                  <a:srgbClr val="000000"/>
                </a:solidFill>
                <a:miter lim="800000"/>
                <a:headEnd/>
                <a:tailEnd/>
              </a:ln>
            </p:spPr>
            <p:txBody>
              <a:bodyPr/>
              <a:lstStyle/>
              <a:p>
                <a:endParaRPr lang="en-US"/>
              </a:p>
            </p:txBody>
          </p:sp>
        </p:grpSp>
        <p:sp>
          <p:nvSpPr>
            <p:cNvPr id="8204" name="Text Box 201"/>
            <p:cNvSpPr txBox="1">
              <a:spLocks noChangeArrowheads="1"/>
            </p:cNvSpPr>
            <p:nvPr/>
          </p:nvSpPr>
          <p:spPr bwMode="auto">
            <a:xfrm>
              <a:off x="720" y="3840"/>
              <a:ext cx="576"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1</a:t>
              </a:r>
            </a:p>
          </p:txBody>
        </p:sp>
        <p:sp>
          <p:nvSpPr>
            <p:cNvPr id="8205" name="Text Box 202"/>
            <p:cNvSpPr txBox="1">
              <a:spLocks noChangeArrowheads="1"/>
            </p:cNvSpPr>
            <p:nvPr/>
          </p:nvSpPr>
          <p:spPr bwMode="auto">
            <a:xfrm>
              <a:off x="1344" y="3840"/>
              <a:ext cx="720"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2</a:t>
              </a:r>
            </a:p>
          </p:txBody>
        </p:sp>
        <p:sp>
          <p:nvSpPr>
            <p:cNvPr id="8206" name="Text Box 203"/>
            <p:cNvSpPr txBox="1">
              <a:spLocks noChangeArrowheads="1"/>
            </p:cNvSpPr>
            <p:nvPr/>
          </p:nvSpPr>
          <p:spPr bwMode="auto">
            <a:xfrm>
              <a:off x="2208" y="3837"/>
              <a:ext cx="720"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3</a:t>
              </a:r>
            </a:p>
          </p:txBody>
        </p:sp>
        <p:sp>
          <p:nvSpPr>
            <p:cNvPr id="8207" name="Text Box 204"/>
            <p:cNvSpPr txBox="1">
              <a:spLocks noChangeArrowheads="1"/>
            </p:cNvSpPr>
            <p:nvPr/>
          </p:nvSpPr>
          <p:spPr bwMode="auto">
            <a:xfrm>
              <a:off x="3168" y="3837"/>
              <a:ext cx="768"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4</a:t>
              </a:r>
            </a:p>
          </p:txBody>
        </p:sp>
        <p:sp>
          <p:nvSpPr>
            <p:cNvPr id="8208" name="Text Box 205"/>
            <p:cNvSpPr txBox="1">
              <a:spLocks noChangeArrowheads="1"/>
            </p:cNvSpPr>
            <p:nvPr/>
          </p:nvSpPr>
          <p:spPr bwMode="auto">
            <a:xfrm>
              <a:off x="4272" y="3837"/>
              <a:ext cx="768"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a:t>size 5</a:t>
              </a:r>
            </a:p>
          </p:txBody>
        </p:sp>
      </p:grpSp>
    </p:spTree>
    <p:extLst>
      <p:ext uri="{BB962C8B-B14F-4D97-AF65-F5344CB8AC3E}">
        <p14:creationId xmlns:p14="http://schemas.microsoft.com/office/powerpoint/2010/main" xmlns="" val="21241304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dissolve">
                                      <p:cBhvr>
                                        <p:cTn id="7" dur="5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638"/>
                                        </p:tgtEl>
                                        <p:attrNameLst>
                                          <p:attrName>style.visibility</p:attrName>
                                        </p:attrNameLst>
                                      </p:cBhvr>
                                      <p:to>
                                        <p:strVal val="visible"/>
                                      </p:to>
                                    </p:set>
                                    <p:animEffect transition="in" filter="dissolve">
                                      <p:cBhvr>
                                        <p:cTn id="17" dur="500"/>
                                        <p:tgtEl>
                                          <p:spTgt spid="2063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P spid="2063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457200"/>
            <a:ext cx="8077200" cy="914400"/>
          </a:xfrm>
          <a:solidFill>
            <a:srgbClr val="660066"/>
          </a:solidFill>
        </p:spPr>
        <p:txBody>
          <a:bodyPr>
            <a:normAutofit fontScale="90000"/>
          </a:bodyPr>
          <a:lstStyle/>
          <a:p>
            <a:r>
              <a:rPr lang="en-US" b="1" smtClean="0">
                <a:solidFill>
                  <a:srgbClr val="FFFFCC"/>
                </a:solidFill>
              </a:rPr>
              <a:t>Mathematical Task Questions</a:t>
            </a:r>
          </a:p>
        </p:txBody>
      </p:sp>
      <p:sp>
        <p:nvSpPr>
          <p:cNvPr id="21507" name="Rectangle 3"/>
          <p:cNvSpPr>
            <a:spLocks noGrp="1" noChangeArrowheads="1"/>
          </p:cNvSpPr>
          <p:nvPr>
            <p:ph type="body" idx="1"/>
          </p:nvPr>
        </p:nvSpPr>
        <p:spPr>
          <a:xfrm>
            <a:off x="685800" y="1676400"/>
            <a:ext cx="7772400" cy="4419600"/>
          </a:xfrm>
        </p:spPr>
        <p:txBody>
          <a:bodyPr/>
          <a:lstStyle/>
          <a:p>
            <a:pPr marL="0" indent="0">
              <a:buFontTx/>
              <a:buNone/>
            </a:pPr>
            <a:r>
              <a:rPr lang="en-US" sz="3200" dirty="0" smtClean="0">
                <a:latin typeface="Times New Roman" pitchFamily="18" charset="0"/>
              </a:rPr>
              <a:t>In each of Logos 2 and 3, assume the pattern continues to grow in the same manner</a:t>
            </a:r>
            <a:r>
              <a:rPr lang="en-US" dirty="0" smtClean="0">
                <a:latin typeface="Times New Roman" pitchFamily="18" charset="0"/>
              </a:rPr>
              <a:t>.</a:t>
            </a:r>
          </a:p>
          <a:p>
            <a:pPr marL="800100" lvl="1" indent="-342900">
              <a:buFontTx/>
              <a:buChar char="•"/>
            </a:pPr>
            <a:r>
              <a:rPr lang="en-US" sz="2800" dirty="0" smtClean="0">
                <a:latin typeface="Times New Roman" pitchFamily="18" charset="0"/>
              </a:rPr>
              <a:t>Create a table and a graph of each pattern. Find a rule or formula to determine the number of tiles in any size figure.  	</a:t>
            </a:r>
          </a:p>
          <a:p>
            <a:pPr marL="800100" lvl="1" indent="-342900">
              <a:buFontTx/>
              <a:buChar char="•"/>
            </a:pPr>
            <a:r>
              <a:rPr lang="en-US" sz="2800" dirty="0" smtClean="0">
                <a:latin typeface="Times New Roman" pitchFamily="18" charset="0"/>
              </a:rPr>
              <a:t>How are Regina’s Logo, Regina’s Logo 2, and Regina’s Logo 3 similar? Different?</a:t>
            </a:r>
          </a:p>
        </p:txBody>
      </p:sp>
    </p:spTree>
    <p:extLst>
      <p:ext uri="{BB962C8B-B14F-4D97-AF65-F5344CB8AC3E}">
        <p14:creationId xmlns:p14="http://schemas.microsoft.com/office/powerpoint/2010/main" xmlns="" val="12197499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507">
                                            <p:txEl>
                                              <p:pRg st="1" end="1"/>
                                            </p:txEl>
                                          </p:spTgt>
                                        </p:tgtEl>
                                        <p:attrNameLst>
                                          <p:attrName>style.visibility</p:attrName>
                                        </p:attrNameLst>
                                      </p:cBhvr>
                                      <p:to>
                                        <p:strVal val="visible"/>
                                      </p:to>
                                    </p:set>
                                    <p:animEffect transition="in" filter="dissolve">
                                      <p:cBhvr>
                                        <p:cTn id="10" dur="500"/>
                                        <p:tgtEl>
                                          <p:spTgt spid="21507">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Effect transition="in" filter="dissolve">
                                      <p:cBhvr>
                                        <p:cTn id="13" dur="500"/>
                                        <p:tgtEl>
                                          <p:spTgt spid="215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8077200" cy="914400"/>
          </a:xfrm>
          <a:solidFill>
            <a:srgbClr val="660066"/>
          </a:solidFill>
        </p:spPr>
        <p:txBody>
          <a:bodyPr/>
          <a:lstStyle/>
          <a:p>
            <a:r>
              <a:rPr lang="en-US" b="1" dirty="0" smtClean="0">
                <a:solidFill>
                  <a:srgbClr val="FFFFCC"/>
                </a:solidFill>
              </a:rPr>
              <a:t>Thinking about the changes</a:t>
            </a:r>
          </a:p>
        </p:txBody>
      </p:sp>
      <p:sp>
        <p:nvSpPr>
          <p:cNvPr id="21507" name="Rectangle 3"/>
          <p:cNvSpPr>
            <a:spLocks noGrp="1" noChangeArrowheads="1"/>
          </p:cNvSpPr>
          <p:nvPr>
            <p:ph type="body" idx="1"/>
          </p:nvPr>
        </p:nvSpPr>
        <p:spPr>
          <a:xfrm>
            <a:off x="685800" y="1676400"/>
            <a:ext cx="7772400" cy="4419600"/>
          </a:xfrm>
        </p:spPr>
        <p:txBody>
          <a:bodyPr>
            <a:normAutofit/>
          </a:bodyPr>
          <a:lstStyle/>
          <a:p>
            <a:pPr marL="0" indent="0">
              <a:buFontTx/>
              <a:buNone/>
            </a:pPr>
            <a:r>
              <a:rPr lang="en-US" sz="2800" dirty="0" smtClean="0">
                <a:latin typeface="Times New Roman" pitchFamily="18" charset="0"/>
              </a:rPr>
              <a:t>With your small group, create a poster depicting the changes/ translations/ transformations among the three versions of Regina’s Logo Problem with at least one representation (arithmetic sequence, equations, tables, graphs, etc.)</a:t>
            </a:r>
          </a:p>
        </p:txBody>
      </p:sp>
    </p:spTree>
    <p:extLst>
      <p:ext uri="{BB962C8B-B14F-4D97-AF65-F5344CB8AC3E}">
        <p14:creationId xmlns:p14="http://schemas.microsoft.com/office/powerpoint/2010/main" xmlns="" val="392489622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838200" y="304800"/>
            <a:ext cx="7543800" cy="5486400"/>
            <a:chOff x="384" y="288"/>
            <a:chExt cx="4896" cy="3600"/>
          </a:xfrm>
        </p:grpSpPr>
        <p:sp>
          <p:nvSpPr>
            <p:cNvPr id="20483" name="Oval 3"/>
            <p:cNvSpPr>
              <a:spLocks noChangeArrowheads="1"/>
            </p:cNvSpPr>
            <p:nvPr/>
          </p:nvSpPr>
          <p:spPr bwMode="auto">
            <a:xfrm>
              <a:off x="2352" y="288"/>
              <a:ext cx="1200" cy="768"/>
            </a:xfrm>
            <a:prstGeom prst="ellipse">
              <a:avLst/>
            </a:prstGeom>
            <a:solidFill>
              <a:srgbClr val="AEE3E8"/>
            </a:solidFill>
            <a:ln w="1905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sz="2400" b="1">
                  <a:latin typeface="Arial" pitchFamily="34" charset="0"/>
                </a:rPr>
                <a:t>Language</a:t>
              </a:r>
            </a:p>
          </p:txBody>
        </p:sp>
        <p:sp>
          <p:nvSpPr>
            <p:cNvPr id="20484" name="Oval 4"/>
            <p:cNvSpPr>
              <a:spLocks noChangeArrowheads="1"/>
            </p:cNvSpPr>
            <p:nvPr/>
          </p:nvSpPr>
          <p:spPr bwMode="auto">
            <a:xfrm>
              <a:off x="4080" y="1392"/>
              <a:ext cx="1200" cy="768"/>
            </a:xfrm>
            <a:prstGeom prst="ellipse">
              <a:avLst/>
            </a:prstGeom>
            <a:solidFill>
              <a:srgbClr val="AEE3E8"/>
            </a:solidFill>
            <a:ln w="1905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sz="2400" b="1">
                  <a:latin typeface="Arial" pitchFamily="34" charset="0"/>
                </a:rPr>
                <a:t>Table</a:t>
              </a:r>
              <a:endParaRPr lang="en-US" sz="2400">
                <a:solidFill>
                  <a:schemeClr val="accent2"/>
                </a:solidFill>
                <a:latin typeface="Arial" pitchFamily="34" charset="0"/>
              </a:endParaRPr>
            </a:p>
          </p:txBody>
        </p:sp>
        <p:sp>
          <p:nvSpPr>
            <p:cNvPr id="20485" name="Oval 5"/>
            <p:cNvSpPr>
              <a:spLocks noChangeArrowheads="1"/>
            </p:cNvSpPr>
            <p:nvPr/>
          </p:nvSpPr>
          <p:spPr bwMode="auto">
            <a:xfrm>
              <a:off x="384" y="1392"/>
              <a:ext cx="1200" cy="768"/>
            </a:xfrm>
            <a:prstGeom prst="ellipse">
              <a:avLst/>
            </a:prstGeom>
            <a:solidFill>
              <a:srgbClr val="AEE3E8"/>
            </a:solidFill>
            <a:ln w="1905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sz="2400" b="1">
                  <a:latin typeface="Arial" pitchFamily="34" charset="0"/>
                </a:rPr>
                <a:t>Context</a:t>
              </a:r>
            </a:p>
          </p:txBody>
        </p:sp>
        <p:sp>
          <p:nvSpPr>
            <p:cNvPr id="20486" name="Oval 6"/>
            <p:cNvSpPr>
              <a:spLocks noChangeArrowheads="1"/>
            </p:cNvSpPr>
            <p:nvPr/>
          </p:nvSpPr>
          <p:spPr bwMode="auto">
            <a:xfrm>
              <a:off x="1536" y="3120"/>
              <a:ext cx="1200" cy="768"/>
            </a:xfrm>
            <a:prstGeom prst="ellipse">
              <a:avLst/>
            </a:prstGeom>
            <a:solidFill>
              <a:srgbClr val="AEE3E8"/>
            </a:solidFill>
            <a:ln w="1905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sz="2400" b="1">
                  <a:latin typeface="Arial" pitchFamily="34" charset="0"/>
                </a:rPr>
                <a:t>Graph</a:t>
              </a:r>
              <a:endParaRPr lang="en-US" sz="2400">
                <a:solidFill>
                  <a:schemeClr val="accent2"/>
                </a:solidFill>
                <a:latin typeface="Arial" pitchFamily="34" charset="0"/>
              </a:endParaRPr>
            </a:p>
          </p:txBody>
        </p:sp>
        <p:sp>
          <p:nvSpPr>
            <p:cNvPr id="20487" name="Oval 7"/>
            <p:cNvSpPr>
              <a:spLocks noChangeArrowheads="1"/>
            </p:cNvSpPr>
            <p:nvPr/>
          </p:nvSpPr>
          <p:spPr bwMode="auto">
            <a:xfrm>
              <a:off x="3168" y="3120"/>
              <a:ext cx="1200" cy="768"/>
            </a:xfrm>
            <a:prstGeom prst="ellipse">
              <a:avLst/>
            </a:prstGeom>
            <a:solidFill>
              <a:srgbClr val="AEE3E8"/>
            </a:solidFill>
            <a:ln w="1905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eaLnBrk="1" hangingPunct="1"/>
              <a:r>
                <a:rPr lang="en-US" sz="2400" b="1">
                  <a:latin typeface="Arial" pitchFamily="34" charset="0"/>
                </a:rPr>
                <a:t>Equation</a:t>
              </a:r>
              <a:endParaRPr lang="en-US" sz="2400">
                <a:solidFill>
                  <a:schemeClr val="accent2"/>
                </a:solidFill>
                <a:latin typeface="Arial" pitchFamily="34" charset="0"/>
              </a:endParaRPr>
            </a:p>
          </p:txBody>
        </p:sp>
        <p:sp>
          <p:nvSpPr>
            <p:cNvPr id="20488" name="Line 8"/>
            <p:cNvSpPr>
              <a:spLocks noChangeShapeType="1"/>
            </p:cNvSpPr>
            <p:nvPr/>
          </p:nvSpPr>
          <p:spPr bwMode="auto">
            <a:xfrm flipH="1">
              <a:off x="1344" y="720"/>
              <a:ext cx="1008" cy="720"/>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89" name="Line 9"/>
            <p:cNvSpPr>
              <a:spLocks noChangeShapeType="1"/>
            </p:cNvSpPr>
            <p:nvPr/>
          </p:nvSpPr>
          <p:spPr bwMode="auto">
            <a:xfrm>
              <a:off x="3552" y="768"/>
              <a:ext cx="864" cy="624"/>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0" name="Line 10"/>
            <p:cNvSpPr>
              <a:spLocks noChangeShapeType="1"/>
            </p:cNvSpPr>
            <p:nvPr/>
          </p:nvSpPr>
          <p:spPr bwMode="auto">
            <a:xfrm>
              <a:off x="1584" y="1824"/>
              <a:ext cx="2496" cy="0"/>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1" name="Line 11"/>
            <p:cNvSpPr>
              <a:spLocks noChangeShapeType="1"/>
            </p:cNvSpPr>
            <p:nvPr/>
          </p:nvSpPr>
          <p:spPr bwMode="auto">
            <a:xfrm>
              <a:off x="1152" y="2160"/>
              <a:ext cx="816" cy="960"/>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2" name="Line 12"/>
            <p:cNvSpPr>
              <a:spLocks noChangeShapeType="1"/>
            </p:cNvSpPr>
            <p:nvPr/>
          </p:nvSpPr>
          <p:spPr bwMode="auto">
            <a:xfrm flipH="1">
              <a:off x="4080" y="2160"/>
              <a:ext cx="576" cy="1008"/>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3" name="Line 13"/>
            <p:cNvSpPr>
              <a:spLocks noChangeShapeType="1"/>
            </p:cNvSpPr>
            <p:nvPr/>
          </p:nvSpPr>
          <p:spPr bwMode="auto">
            <a:xfrm>
              <a:off x="2736" y="3552"/>
              <a:ext cx="432" cy="0"/>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4" name="Line 14"/>
            <p:cNvSpPr>
              <a:spLocks noChangeShapeType="1"/>
            </p:cNvSpPr>
            <p:nvPr/>
          </p:nvSpPr>
          <p:spPr bwMode="auto">
            <a:xfrm flipH="1">
              <a:off x="2256" y="1056"/>
              <a:ext cx="480" cy="2064"/>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5" name="Line 15"/>
            <p:cNvSpPr>
              <a:spLocks noChangeShapeType="1"/>
            </p:cNvSpPr>
            <p:nvPr/>
          </p:nvSpPr>
          <p:spPr bwMode="auto">
            <a:xfrm>
              <a:off x="3168" y="1056"/>
              <a:ext cx="480" cy="2064"/>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6" name="Line 16"/>
            <p:cNvSpPr>
              <a:spLocks noChangeShapeType="1"/>
            </p:cNvSpPr>
            <p:nvPr/>
          </p:nvSpPr>
          <p:spPr bwMode="auto">
            <a:xfrm>
              <a:off x="1536" y="2016"/>
              <a:ext cx="1728" cy="1248"/>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0497" name="Line 17"/>
            <p:cNvSpPr>
              <a:spLocks noChangeShapeType="1"/>
            </p:cNvSpPr>
            <p:nvPr/>
          </p:nvSpPr>
          <p:spPr bwMode="auto">
            <a:xfrm flipH="1">
              <a:off x="2640" y="2016"/>
              <a:ext cx="1536" cy="1248"/>
            </a:xfrm>
            <a:prstGeom prst="line">
              <a:avLst/>
            </a:prstGeom>
            <a:noFill/>
            <a:ln w="19050">
              <a:solidFill>
                <a:schemeClr val="tx1"/>
              </a:solidFill>
              <a:miter lim="800000"/>
              <a:headEnd type="triangle" w="med" len="me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
        <p:nvSpPr>
          <p:cNvPr id="20498" name="Text Box 18"/>
          <p:cNvSpPr txBox="1">
            <a:spLocks noChangeArrowheads="1"/>
          </p:cNvSpPr>
          <p:nvPr/>
        </p:nvSpPr>
        <p:spPr bwMode="auto">
          <a:xfrm>
            <a:off x="3093943" y="6324600"/>
            <a:ext cx="56435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dirty="0">
                <a:latin typeface="Times New Roman" pitchFamily="18" charset="0"/>
              </a:rPr>
              <a:t>Five Different Representations of a Function</a:t>
            </a:r>
          </a:p>
        </p:txBody>
      </p:sp>
      <p:sp>
        <p:nvSpPr>
          <p:cNvPr id="20499" name="Rectangle 19"/>
          <p:cNvSpPr>
            <a:spLocks noChangeArrowheads="1"/>
          </p:cNvSpPr>
          <p:nvPr/>
        </p:nvSpPr>
        <p:spPr bwMode="auto">
          <a:xfrm>
            <a:off x="7391400" y="5562600"/>
            <a:ext cx="140652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1200">
                <a:latin typeface="Times New Roman" pitchFamily="18" charset="0"/>
                <a:ea typeface="ＭＳ Ｐゴシック" pitchFamily="34" charset="-128"/>
              </a:rPr>
              <a:t>Van de Walle, 2004</a:t>
            </a:r>
          </a:p>
        </p:txBody>
      </p:sp>
    </p:spTree>
    <p:extLst>
      <p:ext uri="{BB962C8B-B14F-4D97-AF65-F5344CB8AC3E}">
        <p14:creationId xmlns:p14="http://schemas.microsoft.com/office/powerpoint/2010/main" xmlns="" val="2172297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Representations and SMP</a:t>
            </a:r>
            <a:endParaRPr lang="en-US" dirty="0"/>
          </a:p>
        </p:txBody>
      </p:sp>
      <p:sp>
        <p:nvSpPr>
          <p:cNvPr id="3" name="Content Placeholder 2"/>
          <p:cNvSpPr>
            <a:spLocks noGrp="1"/>
          </p:cNvSpPr>
          <p:nvPr>
            <p:ph idx="1"/>
          </p:nvPr>
        </p:nvSpPr>
        <p:spPr/>
        <p:txBody>
          <a:bodyPr>
            <a:normAutofit fontScale="92500"/>
          </a:bodyPr>
          <a:lstStyle/>
          <a:p>
            <a:pPr marL="342900" lvl="1"/>
            <a:r>
              <a:rPr lang="en-US" sz="3600" dirty="0"/>
              <a:t>Where do you see evidence for each of the 5 representations of function?  </a:t>
            </a:r>
            <a:endParaRPr lang="en-US" sz="3600" dirty="0" smtClean="0"/>
          </a:p>
          <a:p>
            <a:pPr marL="68580" lvl="1" indent="0">
              <a:buNone/>
            </a:pPr>
            <a:endParaRPr lang="en-US" sz="3600" dirty="0"/>
          </a:p>
          <a:p>
            <a:pPr marL="342900" lvl="1"/>
            <a:endParaRPr lang="en-US" sz="3600" dirty="0" smtClean="0"/>
          </a:p>
          <a:p>
            <a:pPr marL="342900" lvl="1"/>
            <a:r>
              <a:rPr lang="en-US" sz="3600" dirty="0" smtClean="0"/>
              <a:t>Which SMPs are </a:t>
            </a:r>
            <a:r>
              <a:rPr lang="en-US" sz="3600" dirty="0"/>
              <a:t>best illuminated by the </a:t>
            </a:r>
            <a:r>
              <a:rPr lang="en-US" sz="3600" dirty="0" smtClean="0"/>
              <a:t>Cubes in a Line Task? Provide evidence.</a:t>
            </a:r>
            <a:endParaRPr lang="en-US" sz="3600" dirty="0"/>
          </a:p>
          <a:p>
            <a:endParaRPr lang="en-US" dirty="0"/>
          </a:p>
        </p:txBody>
      </p:sp>
    </p:spTree>
    <p:extLst>
      <p:ext uri="{BB962C8B-B14F-4D97-AF65-F5344CB8AC3E}">
        <p14:creationId xmlns:p14="http://schemas.microsoft.com/office/powerpoint/2010/main" xmlns="" val="3728628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Regina’s Logo vs. graphing Problem</a:t>
            </a:r>
            <a:endParaRPr lang="en-US" dirty="0"/>
          </a:p>
        </p:txBody>
      </p:sp>
      <p:sp>
        <p:nvSpPr>
          <p:cNvPr id="3" name="Content Placeholder 2"/>
          <p:cNvSpPr>
            <a:spLocks noGrp="1"/>
          </p:cNvSpPr>
          <p:nvPr>
            <p:ph idx="1"/>
          </p:nvPr>
        </p:nvSpPr>
        <p:spPr/>
        <p:txBody>
          <a:bodyPr>
            <a:normAutofit fontScale="92500" lnSpcReduction="20000"/>
          </a:bodyPr>
          <a:lstStyle/>
          <a:p>
            <a:pPr marL="68580" indent="0">
              <a:buNone/>
            </a:pPr>
            <a:r>
              <a:rPr lang="en-US" sz="2800" dirty="0" smtClean="0"/>
              <a:t>Consider: Graphing Problem</a:t>
            </a:r>
          </a:p>
          <a:p>
            <a:pPr marL="68580" indent="0">
              <a:buNone/>
            </a:pPr>
            <a:r>
              <a:rPr lang="en-US" sz="2800" dirty="0" smtClean="0"/>
              <a:t>Simplify and graph the following equations:</a:t>
            </a:r>
          </a:p>
          <a:p>
            <a:pPr marL="582930" indent="-514350">
              <a:buFont typeface="+mj-lt"/>
              <a:buAutoNum type="arabicPeriod"/>
            </a:pPr>
            <a:r>
              <a:rPr lang="en-US" sz="2800" dirty="0" smtClean="0"/>
              <a:t>Y</a:t>
            </a:r>
            <a:r>
              <a:rPr lang="en-US" sz="2800" baseline="-25000" dirty="0" smtClean="0"/>
              <a:t>1</a:t>
            </a:r>
            <a:r>
              <a:rPr lang="en-US" sz="2800" dirty="0" smtClean="0"/>
              <a:t> = 2x + (x+2)</a:t>
            </a:r>
          </a:p>
          <a:p>
            <a:pPr marL="582930" indent="-514350">
              <a:buFont typeface="+mj-lt"/>
              <a:buAutoNum type="arabicPeriod"/>
            </a:pPr>
            <a:r>
              <a:rPr lang="en-US" sz="2800" dirty="0" smtClean="0"/>
              <a:t>Y</a:t>
            </a:r>
            <a:r>
              <a:rPr lang="en-US" sz="2800" baseline="-25000" dirty="0" smtClean="0"/>
              <a:t>2</a:t>
            </a:r>
            <a:r>
              <a:rPr lang="en-US" sz="2800" dirty="0" smtClean="0"/>
              <a:t> = 2(x+1) +x</a:t>
            </a:r>
          </a:p>
          <a:p>
            <a:pPr marL="582930" indent="-514350">
              <a:buFont typeface="+mj-lt"/>
              <a:buAutoNum type="arabicPeriod"/>
            </a:pPr>
            <a:r>
              <a:rPr lang="en-US" sz="2800" dirty="0" smtClean="0"/>
              <a:t>Y</a:t>
            </a:r>
            <a:r>
              <a:rPr lang="en-US" sz="2800" baseline="-25000" dirty="0" smtClean="0"/>
              <a:t>3 </a:t>
            </a:r>
            <a:r>
              <a:rPr lang="en-US" sz="2800" dirty="0" smtClean="0"/>
              <a:t>= 3(x-1) + 5</a:t>
            </a:r>
          </a:p>
          <a:p>
            <a:pPr marL="68580" indent="0">
              <a:buNone/>
            </a:pPr>
            <a:endParaRPr lang="en-US" sz="2800" dirty="0"/>
          </a:p>
          <a:p>
            <a:pPr marL="68580" indent="0">
              <a:buNone/>
            </a:pPr>
            <a:r>
              <a:rPr lang="en-US" sz="2800" dirty="0" smtClean="0"/>
              <a:t>How these two tasks similar? How are they different?</a:t>
            </a:r>
          </a:p>
          <a:p>
            <a:pPr marL="68580" indent="0">
              <a:buNone/>
            </a:pPr>
            <a:endParaRPr lang="en-US" sz="2800" dirty="0" smtClean="0"/>
          </a:p>
          <a:p>
            <a:pPr marL="68580" indent="0">
              <a:buNone/>
            </a:pPr>
            <a:r>
              <a:rPr lang="en-US" sz="2800" dirty="0" smtClean="0"/>
              <a:t>Do the differences matter?</a:t>
            </a:r>
            <a:endParaRPr lang="en-US" sz="2800" dirty="0"/>
          </a:p>
        </p:txBody>
      </p:sp>
    </p:spTree>
    <p:extLst>
      <p:ext uri="{BB962C8B-B14F-4D97-AF65-F5344CB8AC3E}">
        <p14:creationId xmlns:p14="http://schemas.microsoft.com/office/powerpoint/2010/main" xmlns="" val="20610598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Reflecting on Functional Thinking</a:t>
            </a:r>
            <a:endParaRPr lang="en-US" dirty="0"/>
          </a:p>
        </p:txBody>
      </p:sp>
      <p:sp>
        <p:nvSpPr>
          <p:cNvPr id="9219" name="Content Placeholder 2"/>
          <p:cNvSpPr>
            <a:spLocks noGrp="1"/>
          </p:cNvSpPr>
          <p:nvPr>
            <p:ph sz="quarter" idx="1"/>
          </p:nvPr>
        </p:nvSpPr>
        <p:spPr>
          <a:xfrm>
            <a:off x="457200" y="1600200"/>
            <a:ext cx="7467600" cy="4873625"/>
          </a:xfrm>
        </p:spPr>
        <p:txBody>
          <a:bodyPr>
            <a:normAutofit/>
          </a:bodyPr>
          <a:lstStyle/>
          <a:p>
            <a:r>
              <a:rPr lang="en-US" sz="2800" dirty="0" smtClean="0"/>
              <a:t>Go to mscsummercourses2013.wikispaces.com and then to the </a:t>
            </a:r>
            <a:r>
              <a:rPr lang="en-US" sz="2800" i="1" dirty="0" smtClean="0"/>
              <a:t>Problem Solving via Functions Tasks</a:t>
            </a:r>
            <a:r>
              <a:rPr lang="en-US" sz="2800" dirty="0" smtClean="0"/>
              <a:t>  page.</a:t>
            </a:r>
          </a:p>
          <a:p>
            <a:r>
              <a:rPr lang="en-US" sz="2800" dirty="0" smtClean="0"/>
              <a:t>Respond to the discussion prompt “Reflections on Day 1” on the bottom of the page. </a:t>
            </a:r>
          </a:p>
        </p:txBody>
      </p:sp>
      <p:sp>
        <p:nvSpPr>
          <p:cNvPr id="9220" name="Footer Placeholder 3"/>
          <p:cNvSpPr>
            <a:spLocks noGrp="1"/>
          </p:cNvSpPr>
          <p:nvPr>
            <p:ph type="ftr" sz="quarter" idx="12"/>
          </p:nvPr>
        </p:nvSpPr>
        <p:spPr bwMode="auto">
          <a:xfrm>
            <a:off x="457200" y="6416675"/>
            <a:ext cx="845820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chemeClr val="tx2"/>
                </a:solidFill>
              </a:rPr>
              <a:t>Math &amp; Science Collaborative at the Allegheny Intermediate Unit</a:t>
            </a:r>
          </a:p>
        </p:txBody>
      </p:sp>
    </p:spTree>
    <p:extLst>
      <p:ext uri="{BB962C8B-B14F-4D97-AF65-F5344CB8AC3E}">
        <p14:creationId xmlns:p14="http://schemas.microsoft.com/office/powerpoint/2010/main" xmlns="" val="4553790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772400" cy="411162"/>
          </a:xfrm>
        </p:spPr>
        <p:txBody>
          <a:bodyPr>
            <a:normAutofit fontScale="90000"/>
          </a:bodyPr>
          <a:lstStyle/>
          <a:p>
            <a:r>
              <a:rPr lang="en-US" sz="2400" dirty="0" smtClean="0"/>
              <a:t>Linear vs. Exponential Functions</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31386595"/>
              </p:ext>
            </p:extLst>
          </p:nvPr>
        </p:nvGraphicFramePr>
        <p:xfrm>
          <a:off x="381000" y="640080"/>
          <a:ext cx="8763000" cy="6057972"/>
        </p:xfrm>
        <a:graphic>
          <a:graphicData uri="http://schemas.openxmlformats.org/drawingml/2006/table">
            <a:tbl>
              <a:tblPr firstRow="1" bandRow="1">
                <a:tableStyleId>{5C22544A-7EE6-4342-B048-85BDC9FD1C3A}</a:tableStyleId>
              </a:tblPr>
              <a:tblGrid>
                <a:gridCol w="4381500"/>
                <a:gridCol w="4381500"/>
              </a:tblGrid>
              <a:tr h="320942">
                <a:tc>
                  <a:txBody>
                    <a:bodyPr/>
                    <a:lstStyle/>
                    <a:p>
                      <a:r>
                        <a:rPr lang="en-US" dirty="0" smtClean="0"/>
                        <a:t>Linear</a:t>
                      </a:r>
                      <a:endParaRPr lang="en-US" dirty="0"/>
                    </a:p>
                  </a:txBody>
                  <a:tcPr/>
                </a:tc>
                <a:tc>
                  <a:txBody>
                    <a:bodyPr/>
                    <a:lstStyle/>
                    <a:p>
                      <a:r>
                        <a:rPr lang="en-US" dirty="0" smtClean="0"/>
                        <a:t>Exponential</a:t>
                      </a:r>
                      <a:endParaRPr lang="en-US" dirty="0"/>
                    </a:p>
                  </a:txBody>
                  <a:tcPr/>
                </a:tc>
              </a:tr>
              <a:tr h="1028772">
                <a:tc>
                  <a:txBody>
                    <a:bodyPr/>
                    <a:lstStyle/>
                    <a:p>
                      <a:r>
                        <a:rPr lang="en-US" dirty="0" smtClean="0"/>
                        <a:t>Rate of change is </a:t>
                      </a:r>
                      <a:r>
                        <a:rPr lang="en-US" dirty="0" smtClean="0"/>
                        <a:t>constant</a:t>
                      </a:r>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smtClean="0"/>
                    </a:p>
                    <a:p>
                      <a:endParaRPr lang="en-US" dirty="0"/>
                    </a:p>
                  </a:txBody>
                  <a:tcPr/>
                </a:tc>
              </a:tr>
              <a:tr h="1028772">
                <a:tc>
                  <a:txBody>
                    <a:bodyPr/>
                    <a:lstStyle/>
                    <a:p>
                      <a:r>
                        <a:rPr lang="en-US" dirty="0" smtClean="0"/>
                        <a:t>Recursive:  next</a:t>
                      </a:r>
                      <a:r>
                        <a:rPr lang="en-US" baseline="0" dirty="0" smtClean="0"/>
                        <a:t>= now + rate of change</a:t>
                      </a:r>
                    </a:p>
                    <a:p>
                      <a:r>
                        <a:rPr lang="en-US" baseline="0" dirty="0" smtClean="0"/>
                        <a:t>f(t+1)= f(t)+m;  m is the rate of change</a:t>
                      </a:r>
                      <a:endParaRPr lang="en-US" dirty="0"/>
                    </a:p>
                  </a:txBody>
                  <a:tcPr/>
                </a:tc>
                <a:tc>
                  <a:txBody>
                    <a:bodyPr/>
                    <a:lstStyle/>
                    <a:p>
                      <a:endParaRPr lang="en-US" dirty="0"/>
                    </a:p>
                  </a:txBody>
                  <a:tcPr/>
                </a:tc>
              </a:tr>
              <a:tr h="553954">
                <a:tc>
                  <a:txBody>
                    <a:bodyPr/>
                    <a:lstStyle/>
                    <a:p>
                      <a:r>
                        <a:rPr lang="en-US" dirty="0" smtClean="0"/>
                        <a:t>Closed</a:t>
                      </a:r>
                      <a:r>
                        <a:rPr lang="en-US" baseline="0" dirty="0" smtClean="0"/>
                        <a:t> form: f(x)=mx + b,    </a:t>
                      </a:r>
                      <a:r>
                        <a:rPr lang="en-US" baseline="0" dirty="0" smtClean="0"/>
                        <a:t>m = rate of change (slope),  b= y-intercept (constant)</a:t>
                      </a:r>
                      <a:endParaRPr lang="en-US" dirty="0"/>
                    </a:p>
                  </a:txBody>
                  <a:tcPr/>
                </a:tc>
                <a:tc>
                  <a:txBody>
                    <a:bodyPr/>
                    <a:lstStyle/>
                    <a:p>
                      <a:endParaRPr lang="en-US" baseline="0" dirty="0"/>
                    </a:p>
                  </a:txBody>
                  <a:tcPr/>
                </a:tc>
              </a:tr>
              <a:tr h="1028772">
                <a:tc>
                  <a:txBody>
                    <a:bodyPr/>
                    <a:lstStyle/>
                    <a:p>
                      <a:r>
                        <a:rPr lang="en-US" dirty="0" smtClean="0"/>
                        <a:t>Arithmetic</a:t>
                      </a:r>
                      <a:r>
                        <a:rPr lang="en-US" baseline="0" dirty="0" smtClean="0"/>
                        <a:t> sequences can be thought of linear functions whose domains are pos. integers</a:t>
                      </a:r>
                    </a:p>
                    <a:p>
                      <a:r>
                        <a:rPr lang="en-US" baseline="0" dirty="0" smtClean="0"/>
                        <a:t>1, 4, 7, 10, 13,….</a:t>
                      </a:r>
                      <a:endParaRPr lang="en-US" dirty="0"/>
                    </a:p>
                  </a:txBody>
                  <a:tcPr/>
                </a:tc>
                <a:tc>
                  <a:txBody>
                    <a:bodyPr/>
                    <a:lstStyle/>
                    <a:p>
                      <a:endParaRPr lang="en-US" dirty="0"/>
                    </a:p>
                  </a:txBody>
                  <a:tcPr/>
                </a:tc>
              </a:tr>
              <a:tr h="320942">
                <a:tc>
                  <a:txBody>
                    <a:bodyPr/>
                    <a:lstStyle/>
                    <a:p>
                      <a:endParaRPr lang="en-US" dirty="0"/>
                    </a:p>
                  </a:txBody>
                  <a:tcPr/>
                </a:tc>
                <a:tc>
                  <a:txBody>
                    <a:bodyPr/>
                    <a:lstStyle/>
                    <a:p>
                      <a:endParaRPr lang="en-US" dirty="0"/>
                    </a:p>
                  </a:txBody>
                  <a:tcPr/>
                </a:tc>
              </a:tr>
              <a:tr h="320942">
                <a:tc>
                  <a:txBody>
                    <a:bodyPr/>
                    <a:lstStyle/>
                    <a:p>
                      <a:endParaRPr lang="en-US"/>
                    </a:p>
                  </a:txBody>
                  <a:tcPr/>
                </a:tc>
                <a:tc>
                  <a:txBody>
                    <a:bodyPr/>
                    <a:lstStyle/>
                    <a:p>
                      <a:endParaRPr lang="en-US" dirty="0"/>
                    </a:p>
                  </a:txBody>
                  <a:tcPr/>
                </a:tc>
              </a:tr>
              <a:tr h="320942">
                <a:tc>
                  <a:txBody>
                    <a:bodyPr/>
                    <a:lstStyle/>
                    <a:p>
                      <a:endParaRPr lang="en-US" dirty="0"/>
                    </a:p>
                  </a:txBody>
                  <a:tcPr/>
                </a:tc>
                <a:tc>
                  <a:txBody>
                    <a:bodyPr/>
                    <a:lstStyle/>
                    <a:p>
                      <a:endParaRPr lang="en-US" dirty="0"/>
                    </a:p>
                  </a:txBody>
                  <a:tcPr/>
                </a:tc>
              </a:tr>
            </a:tbl>
          </a:graphicData>
        </a:graphic>
      </p:graphicFrame>
      <p:pic>
        <p:nvPicPr>
          <p:cNvPr id="2054"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43200" y="5320048"/>
            <a:ext cx="1881187" cy="15379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aphicFrame>
        <p:nvGraphicFramePr>
          <p:cNvPr id="6" name="Table 5"/>
          <p:cNvGraphicFramePr>
            <a:graphicFrameLocks noGrp="1"/>
          </p:cNvGraphicFramePr>
          <p:nvPr/>
        </p:nvGraphicFramePr>
        <p:xfrm>
          <a:off x="3276600" y="990600"/>
          <a:ext cx="1524000" cy="1564640"/>
        </p:xfrm>
        <a:graphic>
          <a:graphicData uri="http://schemas.openxmlformats.org/drawingml/2006/table">
            <a:tbl>
              <a:tblPr firstRow="1" bandRow="1">
                <a:tableStyleId>{21E4AEA4-8DFA-4A89-87EB-49C32662AFE0}</a:tableStyleId>
              </a:tblPr>
              <a:tblGrid>
                <a:gridCol w="762000"/>
                <a:gridCol w="762000"/>
              </a:tblGrid>
              <a:tr h="391160">
                <a:tc>
                  <a:txBody>
                    <a:bodyPr/>
                    <a:lstStyle/>
                    <a:p>
                      <a:r>
                        <a:rPr lang="en-US" dirty="0" smtClean="0"/>
                        <a:t>Cube</a:t>
                      </a:r>
                      <a:endParaRPr lang="en-US" dirty="0"/>
                    </a:p>
                  </a:txBody>
                  <a:tcPr/>
                </a:tc>
                <a:tc>
                  <a:txBody>
                    <a:bodyPr/>
                    <a:lstStyle/>
                    <a:p>
                      <a:r>
                        <a:rPr lang="en-US" dirty="0" smtClean="0"/>
                        <a:t>faces</a:t>
                      </a:r>
                      <a:endParaRPr lang="en-US" dirty="0"/>
                    </a:p>
                  </a:txBody>
                  <a:tcPr/>
                </a:tc>
              </a:tr>
              <a:tr h="391160">
                <a:tc>
                  <a:txBody>
                    <a:bodyPr/>
                    <a:lstStyle/>
                    <a:p>
                      <a:r>
                        <a:rPr lang="en-US" dirty="0" smtClean="0"/>
                        <a:t>1</a:t>
                      </a:r>
                      <a:endParaRPr lang="en-US" dirty="0"/>
                    </a:p>
                  </a:txBody>
                  <a:tcPr/>
                </a:tc>
                <a:tc>
                  <a:txBody>
                    <a:bodyPr/>
                    <a:lstStyle/>
                    <a:p>
                      <a:r>
                        <a:rPr lang="en-US" dirty="0" smtClean="0"/>
                        <a:t>6</a:t>
                      </a:r>
                      <a:endParaRPr lang="en-US" dirty="0"/>
                    </a:p>
                  </a:txBody>
                  <a:tcPr/>
                </a:tc>
              </a:tr>
              <a:tr h="391160">
                <a:tc>
                  <a:txBody>
                    <a:bodyPr/>
                    <a:lstStyle/>
                    <a:p>
                      <a:r>
                        <a:rPr lang="en-US" dirty="0" smtClean="0"/>
                        <a:t>2</a:t>
                      </a:r>
                      <a:endParaRPr lang="en-US" dirty="0"/>
                    </a:p>
                  </a:txBody>
                  <a:tcPr/>
                </a:tc>
                <a:tc>
                  <a:txBody>
                    <a:bodyPr/>
                    <a:lstStyle/>
                    <a:p>
                      <a:r>
                        <a:rPr lang="en-US" dirty="0" smtClean="0"/>
                        <a:t>10</a:t>
                      </a:r>
                      <a:endParaRPr lang="en-US" dirty="0"/>
                    </a:p>
                  </a:txBody>
                  <a:tcPr/>
                </a:tc>
              </a:tr>
              <a:tr h="391160">
                <a:tc>
                  <a:txBody>
                    <a:bodyPr/>
                    <a:lstStyle/>
                    <a:p>
                      <a:r>
                        <a:rPr lang="en-US" dirty="0" smtClean="0"/>
                        <a:t>3</a:t>
                      </a:r>
                      <a:endParaRPr lang="en-US" dirty="0"/>
                    </a:p>
                  </a:txBody>
                  <a:tcPr/>
                </a:tc>
                <a:tc>
                  <a:txBody>
                    <a:bodyPr/>
                    <a:lstStyle/>
                    <a:p>
                      <a:r>
                        <a:rPr lang="en-US" dirty="0" smtClean="0"/>
                        <a:t>14</a:t>
                      </a:r>
                      <a:endParaRPr lang="en-US" dirty="0"/>
                    </a:p>
                  </a:txBody>
                  <a:tcPr/>
                </a:tc>
              </a:tr>
            </a:tbl>
          </a:graphicData>
        </a:graphic>
      </p:graphicFrame>
    </p:spTree>
    <p:extLst>
      <p:ext uri="{BB962C8B-B14F-4D97-AF65-F5344CB8AC3E}">
        <p14:creationId xmlns:p14="http://schemas.microsoft.com/office/powerpoint/2010/main" xmlns="" val="19824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 and Exponential Models</a:t>
            </a:r>
            <a:endParaRPr lang="en-US" dirty="0"/>
          </a:p>
        </p:txBody>
      </p:sp>
      <p:sp>
        <p:nvSpPr>
          <p:cNvPr id="3" name="Content Placeholder 2"/>
          <p:cNvSpPr>
            <a:spLocks noGrp="1"/>
          </p:cNvSpPr>
          <p:nvPr>
            <p:ph idx="1"/>
          </p:nvPr>
        </p:nvSpPr>
        <p:spPr/>
        <p:txBody>
          <a:bodyPr/>
          <a:lstStyle/>
          <a:p>
            <a:pPr marL="68580" indent="0">
              <a:buNone/>
            </a:pPr>
            <a:r>
              <a:rPr lang="en-US" dirty="0" smtClean="0"/>
              <a:t>Construct and compare linear and exponential models to solve problems</a:t>
            </a:r>
          </a:p>
          <a:p>
            <a:r>
              <a:rPr lang="en-US" dirty="0" smtClean="0"/>
              <a:t>Distinguish between situations that can be modeled with linear functions and with exponential functions (F-LE1a)</a:t>
            </a:r>
          </a:p>
          <a:p>
            <a:r>
              <a:rPr lang="en-US" dirty="0" smtClean="0"/>
              <a:t>Linear and exponential functions should receive the bulk of attention </a:t>
            </a:r>
            <a:endParaRPr lang="en-US" dirty="0"/>
          </a:p>
        </p:txBody>
      </p:sp>
    </p:spTree>
    <p:extLst>
      <p:ext uri="{BB962C8B-B14F-4D97-AF65-F5344CB8AC3E}">
        <p14:creationId xmlns:p14="http://schemas.microsoft.com/office/powerpoint/2010/main" xmlns="" val="1598924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Model Curriculum- Algebra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760157376"/>
              </p:ext>
            </p:extLst>
          </p:nvPr>
        </p:nvGraphicFramePr>
        <p:xfrm>
          <a:off x="1066800" y="1143000"/>
          <a:ext cx="7696200" cy="5310886"/>
        </p:xfrm>
        <a:graphic>
          <a:graphicData uri="http://schemas.openxmlformats.org/drawingml/2006/table">
            <a:tbl>
              <a:tblPr firstRow="1" firstCol="1" bandRow="1" bandCol="1"/>
              <a:tblGrid>
                <a:gridCol w="7696200"/>
              </a:tblGrid>
              <a:tr h="3757186">
                <a:tc>
                  <a:txBody>
                    <a:bodyPr/>
                    <a:lstStyle/>
                    <a:p>
                      <a:pPr marL="0" marR="0">
                        <a:spcBef>
                          <a:spcPts val="0"/>
                        </a:spcBef>
                        <a:spcAft>
                          <a:spcPts val="0"/>
                        </a:spcAft>
                      </a:pPr>
                      <a:r>
                        <a:rPr lang="en-US" sz="1050" dirty="0">
                          <a:effectLst/>
                          <a:latin typeface="Verdana"/>
                          <a:ea typeface="Cambria"/>
                          <a:cs typeface="Arial"/>
                        </a:rPr>
                        <a:t>The PK-12 PA Common Core Standards for Mathematics stress both procedural skills and conceptual understanding to ensure students are learning and applying the critical information they need to succeed at higher levels.  </a:t>
                      </a:r>
                      <a:r>
                        <a:rPr lang="en-US" sz="1050" dirty="0">
                          <a:effectLst/>
                          <a:latin typeface="Verdana"/>
                          <a:ea typeface="Cambria"/>
                          <a:cs typeface="Times New Roman"/>
                        </a:rPr>
                        <a:t>The introduction at each grade level articulates a small number of critical mathematical areas that should be the focus for that grade.</a:t>
                      </a:r>
                      <a:r>
                        <a:rPr lang="en-US" sz="1050" dirty="0">
                          <a:effectLst/>
                          <a:latin typeface="Verdana"/>
                          <a:ea typeface="Cambria"/>
                          <a:cs typeface="Arial"/>
                        </a:rPr>
                        <a:t> The Standards emphasize applying mathematical ways of thinking to real world issues and challenges. </a:t>
                      </a:r>
                      <a:endParaRPr lang="en-US" sz="1100" dirty="0">
                        <a:effectLst/>
                        <a:latin typeface="Cambria"/>
                        <a:ea typeface="Cambria"/>
                        <a:cs typeface="Times New Roman"/>
                      </a:endParaRPr>
                    </a:p>
                    <a:p>
                      <a:pPr marL="0" marR="0">
                        <a:spcBef>
                          <a:spcPts val="0"/>
                        </a:spcBef>
                        <a:spcAft>
                          <a:spcPts val="0"/>
                        </a:spcAft>
                      </a:pPr>
                      <a:r>
                        <a:rPr lang="en-US" sz="1050" i="1" dirty="0">
                          <a:effectLst/>
                          <a:latin typeface="Verdana"/>
                          <a:ea typeface="Cambria"/>
                          <a:cs typeface="Arial"/>
                        </a:rPr>
                        <a:t>Students will be able to independently use their learning to:</a:t>
                      </a:r>
                      <a:endParaRPr lang="en-US" sz="1100" dirty="0">
                        <a:effectLst/>
                        <a:latin typeface="Cambria"/>
                        <a:ea typeface="Cambria"/>
                        <a:cs typeface="Times New Roman"/>
                      </a:endParaRPr>
                    </a:p>
                    <a:p>
                      <a:pPr marL="342900" marR="0" lvl="0" indent="-342900">
                        <a:spcBef>
                          <a:spcPts val="0"/>
                        </a:spcBef>
                        <a:spcAft>
                          <a:spcPts val="0"/>
                        </a:spcAft>
                        <a:buFont typeface="+mj-lt"/>
                        <a:buAutoNum type="arabicPeriod"/>
                      </a:pPr>
                      <a:r>
                        <a:rPr lang="en-US" sz="1050" dirty="0">
                          <a:effectLst/>
                          <a:latin typeface="Verdana"/>
                          <a:ea typeface="Cambria"/>
                          <a:cs typeface="Arial"/>
                        </a:rPr>
                        <a:t>Make sense of and persevere in solving complex and novel mathematical problems. </a:t>
                      </a:r>
                      <a:endParaRPr lang="en-US" sz="1100" dirty="0">
                        <a:effectLst/>
                        <a:latin typeface="Cambria"/>
                        <a:ea typeface="Cambria"/>
                        <a:cs typeface="Times New Roman"/>
                      </a:endParaRPr>
                    </a:p>
                    <a:p>
                      <a:pPr marL="342900" marR="0" lvl="0" indent="-342900">
                        <a:spcBef>
                          <a:spcPts val="0"/>
                        </a:spcBef>
                        <a:spcAft>
                          <a:spcPts val="0"/>
                        </a:spcAft>
                        <a:buFont typeface="+mj-lt"/>
                        <a:buAutoNum type="arabicPeriod"/>
                      </a:pPr>
                      <a:r>
                        <a:rPr lang="en-US" sz="1050" dirty="0">
                          <a:effectLst/>
                          <a:latin typeface="Verdana"/>
                          <a:ea typeface="Cambria"/>
                          <a:cs typeface="Arial"/>
                        </a:rPr>
                        <a:t>Use effective mathematical reasoning to construct viable arguments and critique the reasoning of others.</a:t>
                      </a:r>
                      <a:endParaRPr lang="en-US" sz="1100" dirty="0">
                        <a:effectLst/>
                        <a:latin typeface="Cambria"/>
                        <a:ea typeface="Cambria"/>
                        <a:cs typeface="Times New Roman"/>
                      </a:endParaRPr>
                    </a:p>
                    <a:p>
                      <a:pPr marL="342900" marR="0" lvl="0" indent="-342900">
                        <a:spcBef>
                          <a:spcPts val="0"/>
                        </a:spcBef>
                        <a:spcAft>
                          <a:spcPts val="0"/>
                        </a:spcAft>
                        <a:buFont typeface="+mj-lt"/>
                        <a:buAutoNum type="arabicPeriod"/>
                      </a:pPr>
                      <a:r>
                        <a:rPr lang="en-US" sz="1050" dirty="0">
                          <a:effectLst/>
                          <a:latin typeface="Verdana"/>
                          <a:ea typeface="Cambria"/>
                          <a:cs typeface="Arial"/>
                        </a:rPr>
                        <a:t>Communicate precisely when making mathematical statements and express answers with a degree of precision appropriate for the context of the problem/situation. </a:t>
                      </a:r>
                      <a:endParaRPr lang="en-US" sz="1100" dirty="0">
                        <a:effectLst/>
                        <a:latin typeface="Cambria"/>
                        <a:ea typeface="Cambria"/>
                        <a:cs typeface="Times New Roman"/>
                      </a:endParaRPr>
                    </a:p>
                    <a:p>
                      <a:pPr marL="342900" marR="0" lvl="0" indent="-342900">
                        <a:spcBef>
                          <a:spcPts val="0"/>
                        </a:spcBef>
                        <a:spcAft>
                          <a:spcPts val="0"/>
                        </a:spcAft>
                        <a:buFont typeface="+mj-lt"/>
                        <a:buAutoNum type="arabicPeriod"/>
                      </a:pPr>
                      <a:r>
                        <a:rPr lang="en-US" sz="1050" dirty="0">
                          <a:effectLst/>
                          <a:latin typeface="Verdana"/>
                          <a:ea typeface="Cambria"/>
                          <a:cs typeface="Arial"/>
                        </a:rPr>
                        <a:t>Apply mathematical knowledge to analyze and model situations/relationships using multiple representations and appropriate tools in order to make decisions, solve problems, and draw conclusions.</a:t>
                      </a:r>
                      <a:endParaRPr lang="en-US" sz="1100" dirty="0">
                        <a:effectLst/>
                        <a:latin typeface="Cambria"/>
                        <a:ea typeface="Cambria"/>
                        <a:cs typeface="Times New Roman"/>
                      </a:endParaRPr>
                    </a:p>
                    <a:p>
                      <a:pPr marL="342900" marR="0" lvl="0" indent="-342900">
                        <a:lnSpc>
                          <a:spcPct val="115000"/>
                        </a:lnSpc>
                        <a:spcBef>
                          <a:spcPts val="0"/>
                        </a:spcBef>
                        <a:spcAft>
                          <a:spcPts val="1000"/>
                        </a:spcAft>
                        <a:buFont typeface="+mj-lt"/>
                        <a:buAutoNum type="arabicPeriod"/>
                      </a:pPr>
                      <a:r>
                        <a:rPr lang="en-US" sz="1050" dirty="0">
                          <a:effectLst/>
                          <a:latin typeface="Verdana"/>
                          <a:ea typeface="Cambria"/>
                          <a:cs typeface="Arial"/>
                        </a:rPr>
                        <a:t>Make use of structure and repeated reasoning to gain a mathematical perspective and formulate generalized problem solving strategies.</a:t>
                      </a:r>
                      <a:endParaRPr lang="en-US" sz="1100" dirty="0">
                        <a:effectLst/>
                        <a:latin typeface="Cambria"/>
                        <a:ea typeface="Cambria"/>
                        <a:cs typeface="Times New Roman"/>
                      </a:endParaRPr>
                    </a:p>
                    <a:p>
                      <a:pPr marL="571500" marR="0">
                        <a:spcBef>
                          <a:spcPts val="0"/>
                        </a:spcBef>
                        <a:spcAft>
                          <a:spcPts val="0"/>
                        </a:spcAft>
                      </a:pPr>
                      <a:r>
                        <a:rPr lang="en-US" sz="1100" dirty="0">
                          <a:effectLst/>
                          <a:latin typeface="Verdana"/>
                          <a:ea typeface="Cambria"/>
                          <a:cs typeface="Arial"/>
                        </a:rPr>
                        <a:t> </a:t>
                      </a:r>
                      <a:endParaRPr lang="en-US" sz="1100" dirty="0">
                        <a:effectLst/>
                        <a:latin typeface="Cambria"/>
                        <a:ea typeface="Cambria"/>
                        <a:cs typeface="Times New Roman"/>
                      </a:endParaRPr>
                    </a:p>
                    <a:p>
                      <a:pPr marL="0" marR="0">
                        <a:spcBef>
                          <a:spcPts val="0"/>
                        </a:spcBef>
                        <a:spcAft>
                          <a:spcPts val="0"/>
                        </a:spcAft>
                      </a:pPr>
                      <a:r>
                        <a:rPr lang="en-US" sz="1050" dirty="0">
                          <a:effectLst/>
                          <a:latin typeface="Verdana"/>
                          <a:ea typeface="Cambria"/>
                          <a:cs typeface="Times New Roman"/>
                        </a:rPr>
                        <a:t>Algebra 1</a:t>
                      </a:r>
                      <a:endParaRPr lang="en-US" sz="1100" dirty="0">
                        <a:effectLst/>
                        <a:latin typeface="Cambria"/>
                        <a:ea typeface="Cambria"/>
                        <a:cs typeface="Times New Roman"/>
                      </a:endParaRPr>
                    </a:p>
                    <a:p>
                      <a:pPr marL="0" marR="0">
                        <a:spcBef>
                          <a:spcPts val="0"/>
                        </a:spcBef>
                        <a:spcAft>
                          <a:spcPts val="0"/>
                        </a:spcAft>
                      </a:pPr>
                      <a:r>
                        <a:rPr lang="en-US" sz="1050" dirty="0">
                          <a:effectLst/>
                          <a:latin typeface="Verdana"/>
                          <a:ea typeface="Cambria"/>
                          <a:cs typeface="Times New Roman"/>
                        </a:rPr>
                        <a:t>At this level it is expected that students will formalize and expand on Algebraic concepts established in previous coursework.  Students will deepen and extend their understanding of linear and exponential relationships by contrasting them with each other and by applying linear models to data that exhibit a linear trend.  Students will engage in methods for analyzing and using functions. Students will fluently move between multiple representations of functions including but not limited to linear, exponential, and quadratics.</a:t>
                      </a:r>
                      <a:endParaRPr lang="en-US" sz="1100" dirty="0">
                        <a:effectLst/>
                        <a:latin typeface="Cambria"/>
                        <a:ea typeface="Cambria"/>
                        <a:cs typeface="Times New Roman"/>
                      </a:endParaRPr>
                    </a:p>
                    <a:p>
                      <a:pPr marL="0" marR="0">
                        <a:spcBef>
                          <a:spcPts val="0"/>
                        </a:spcBef>
                        <a:spcAft>
                          <a:spcPts val="0"/>
                        </a:spcAft>
                      </a:pPr>
                      <a:r>
                        <a:rPr lang="en-US" sz="1100" b="1" dirty="0">
                          <a:effectLst/>
                          <a:latin typeface="Calibri"/>
                          <a:ea typeface="Cambria"/>
                          <a:cs typeface="Times New Roman"/>
                        </a:rPr>
                        <a:t> </a:t>
                      </a:r>
                      <a:endParaRPr lang="en-US" sz="1100" dirty="0">
                        <a:effectLst/>
                        <a:latin typeface="Cambria"/>
                        <a:ea typeface="Cambria"/>
                        <a:cs typeface="Times New Roman"/>
                      </a:endParaRPr>
                    </a:p>
                    <a:p>
                      <a:pPr marL="0" marR="0">
                        <a:spcBef>
                          <a:spcPts val="0"/>
                        </a:spcBef>
                        <a:spcAft>
                          <a:spcPts val="0"/>
                        </a:spcAft>
                      </a:pPr>
                      <a:r>
                        <a:rPr lang="en-US" sz="800" b="1" dirty="0">
                          <a:effectLst/>
                          <a:latin typeface="Calibri"/>
                          <a:ea typeface="Cambria"/>
                          <a:cs typeface="Times New Roman"/>
                        </a:rPr>
                        <a:t> </a:t>
                      </a:r>
                      <a:endParaRPr lang="en-US" sz="800" dirty="0">
                        <a:effectLst/>
                        <a:latin typeface="Cambria"/>
                        <a:ea typeface="Cambria"/>
                        <a:cs typeface="Times New Roman"/>
                      </a:endParaRPr>
                    </a:p>
                    <a:p>
                      <a:pPr marL="0" marR="0">
                        <a:spcBef>
                          <a:spcPts val="0"/>
                        </a:spcBef>
                        <a:spcAft>
                          <a:spcPts val="0"/>
                        </a:spcAft>
                      </a:pPr>
                      <a:r>
                        <a:rPr lang="en-US" sz="800" b="1" dirty="0">
                          <a:effectLst/>
                          <a:latin typeface="Calibri"/>
                          <a:ea typeface="Cambria"/>
                          <a:cs typeface="Times New Roman"/>
                        </a:rPr>
                        <a:t> </a:t>
                      </a:r>
                      <a:endParaRPr lang="en-US" sz="800" dirty="0">
                        <a:effectLst/>
                        <a:latin typeface="Cambria"/>
                        <a:ea typeface="Cambria"/>
                        <a:cs typeface="Times New Roman"/>
                      </a:endParaRPr>
                    </a:p>
                  </a:txBody>
                  <a:tcPr marL="45579" marR="45579"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5814">
                <a:tc>
                  <a:txBody>
                    <a:bodyPr/>
                    <a:lstStyle/>
                    <a:p>
                      <a:pPr marL="0" marR="0">
                        <a:spcBef>
                          <a:spcPts val="0"/>
                        </a:spcBef>
                        <a:spcAft>
                          <a:spcPts val="0"/>
                        </a:spcAft>
                      </a:pPr>
                      <a:r>
                        <a:rPr lang="en-US" sz="1100" b="1" dirty="0">
                          <a:effectLst/>
                          <a:latin typeface="Verdana"/>
                          <a:ea typeface="Cambria"/>
                          <a:cs typeface="Times New Roman"/>
                        </a:rPr>
                        <a:t>Algebra 1 Modules</a:t>
                      </a:r>
                      <a:endParaRPr lang="en-US" sz="1200" b="1" dirty="0">
                        <a:effectLst/>
                        <a:latin typeface="Cambria"/>
                        <a:ea typeface="Cambria"/>
                        <a:cs typeface="Times New Roman"/>
                      </a:endParaRPr>
                    </a:p>
                    <a:p>
                      <a:pPr marL="0" marR="0">
                        <a:spcBef>
                          <a:spcPts val="0"/>
                        </a:spcBef>
                        <a:spcAft>
                          <a:spcPts val="0"/>
                        </a:spcAft>
                      </a:pPr>
                      <a:r>
                        <a:rPr lang="en-US" sz="1100" b="1" i="1" dirty="0">
                          <a:effectLst/>
                          <a:latin typeface="Verdana"/>
                          <a:ea typeface="Cambria"/>
                          <a:cs typeface="Times New Roman"/>
                        </a:rPr>
                        <a:t>The modules should equate to a full year of instruction:</a:t>
                      </a:r>
                      <a:endParaRPr lang="en-US" sz="1200" b="1" dirty="0">
                        <a:effectLst/>
                        <a:latin typeface="Cambria"/>
                        <a:ea typeface="Cambria"/>
                        <a:cs typeface="Times New Roman"/>
                      </a:endParaRPr>
                    </a:p>
                    <a:p>
                      <a:pPr marL="342900" marR="0" lvl="0" indent="-342900">
                        <a:spcBef>
                          <a:spcPts val="0"/>
                        </a:spcBef>
                        <a:spcAft>
                          <a:spcPts val="0"/>
                        </a:spcAft>
                        <a:buFont typeface="Symbol"/>
                        <a:buChar char=""/>
                      </a:pPr>
                      <a:r>
                        <a:rPr lang="en-US" sz="1100" b="1" dirty="0">
                          <a:effectLst/>
                          <a:latin typeface="Verdana"/>
                          <a:ea typeface="Cambria"/>
                          <a:cs typeface="Times New Roman"/>
                        </a:rPr>
                        <a:t>Module 1:  Relationships Between Quantities and Reasoning with Equations </a:t>
                      </a:r>
                      <a:endParaRPr lang="en-US" sz="1200" b="1" dirty="0">
                        <a:effectLst/>
                        <a:latin typeface="Cambria"/>
                        <a:ea typeface="Cambria"/>
                        <a:cs typeface="Times New Roman"/>
                      </a:endParaRPr>
                    </a:p>
                    <a:p>
                      <a:pPr marL="342900" marR="0" lvl="0" indent="-342900">
                        <a:spcBef>
                          <a:spcPts val="0"/>
                        </a:spcBef>
                        <a:spcAft>
                          <a:spcPts val="0"/>
                        </a:spcAft>
                        <a:buFont typeface="Symbol"/>
                        <a:buChar char=""/>
                      </a:pPr>
                      <a:r>
                        <a:rPr lang="en-US" sz="1100" b="1" dirty="0">
                          <a:effectLst/>
                          <a:latin typeface="Verdana"/>
                          <a:ea typeface="Cambria"/>
                          <a:cs typeface="Times New Roman"/>
                        </a:rPr>
                        <a:t>Module 2:  Linear and Exponential Relationships</a:t>
                      </a:r>
                      <a:endParaRPr lang="en-US" sz="1200" b="1" dirty="0">
                        <a:effectLst/>
                        <a:latin typeface="Cambria"/>
                        <a:ea typeface="Cambria"/>
                        <a:cs typeface="Times New Roman"/>
                      </a:endParaRPr>
                    </a:p>
                    <a:p>
                      <a:pPr marL="342900" marR="0" lvl="0" indent="-342900">
                        <a:spcBef>
                          <a:spcPts val="0"/>
                        </a:spcBef>
                        <a:spcAft>
                          <a:spcPts val="0"/>
                        </a:spcAft>
                        <a:buFont typeface="Symbol"/>
                        <a:buChar char=""/>
                      </a:pPr>
                      <a:r>
                        <a:rPr lang="en-US" sz="1100" b="1" dirty="0">
                          <a:effectLst/>
                          <a:latin typeface="Verdana"/>
                          <a:ea typeface="Cambria"/>
                          <a:cs typeface="Times New Roman"/>
                        </a:rPr>
                        <a:t>Module 3:  Descriptive Statistics</a:t>
                      </a:r>
                      <a:endParaRPr lang="en-US" sz="1200" b="1" dirty="0">
                        <a:effectLst/>
                        <a:latin typeface="Cambria"/>
                        <a:ea typeface="Cambria"/>
                        <a:cs typeface="Times New Roman"/>
                      </a:endParaRPr>
                    </a:p>
                    <a:p>
                      <a:pPr marL="342900" marR="0" lvl="0" indent="-342900">
                        <a:spcBef>
                          <a:spcPts val="0"/>
                        </a:spcBef>
                        <a:spcAft>
                          <a:spcPts val="0"/>
                        </a:spcAft>
                        <a:buFont typeface="Symbol"/>
                        <a:buChar char=""/>
                      </a:pPr>
                      <a:r>
                        <a:rPr lang="en-US" sz="1100" b="1" dirty="0">
                          <a:effectLst/>
                          <a:latin typeface="Verdana"/>
                          <a:ea typeface="Cambria"/>
                          <a:cs typeface="Times New Roman"/>
                        </a:rPr>
                        <a:t>Module 4:  Equations and Expressions</a:t>
                      </a:r>
                      <a:endParaRPr lang="en-US" sz="1200" b="1" dirty="0">
                        <a:effectLst/>
                        <a:latin typeface="Cambria"/>
                        <a:ea typeface="Cambria"/>
                        <a:cs typeface="Times New Roman"/>
                      </a:endParaRPr>
                    </a:p>
                    <a:p>
                      <a:pPr marL="342900" marR="0" lvl="0" indent="-342900">
                        <a:spcBef>
                          <a:spcPts val="0"/>
                        </a:spcBef>
                        <a:spcAft>
                          <a:spcPts val="0"/>
                        </a:spcAft>
                        <a:buFont typeface="Symbol"/>
                        <a:buChar char=""/>
                      </a:pPr>
                      <a:r>
                        <a:rPr lang="en-US" sz="1100" b="1" dirty="0">
                          <a:effectLst/>
                          <a:latin typeface="Verdana"/>
                          <a:ea typeface="Cambria"/>
                          <a:cs typeface="Times New Roman"/>
                        </a:rPr>
                        <a:t>Module 5:  Quadratic Functions and Modeling</a:t>
                      </a:r>
                      <a:endParaRPr lang="en-US" sz="1200" b="1" dirty="0">
                        <a:effectLst/>
                        <a:latin typeface="Cambria"/>
                        <a:ea typeface="Cambria"/>
                        <a:cs typeface="Times New Roman"/>
                      </a:endParaRPr>
                    </a:p>
                    <a:p>
                      <a:pPr marL="457200" marR="0">
                        <a:spcBef>
                          <a:spcPts val="0"/>
                        </a:spcBef>
                        <a:spcAft>
                          <a:spcPts val="0"/>
                        </a:spcAft>
                      </a:pPr>
                      <a:r>
                        <a:rPr lang="en-US" sz="1200" b="1" dirty="0">
                          <a:effectLst/>
                          <a:latin typeface="Calibri"/>
                          <a:ea typeface="Cambria"/>
                          <a:cs typeface="Times New Roman"/>
                        </a:rPr>
                        <a:t> </a:t>
                      </a:r>
                      <a:endParaRPr lang="en-US" sz="1200" b="1" dirty="0">
                        <a:effectLst/>
                        <a:latin typeface="Cambria"/>
                        <a:ea typeface="Cambria"/>
                        <a:cs typeface="Times New Roman"/>
                      </a:endParaRPr>
                    </a:p>
                  </a:txBody>
                  <a:tcPr marL="45579" marR="45579"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565971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Linear and exponential relationships</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a:t>By the end of eighth grade students have learned to solve linear equations in one variable and have applied </a:t>
            </a:r>
            <a:r>
              <a:rPr lang="en-US" dirty="0" smtClean="0"/>
              <a:t>graphical and </a:t>
            </a:r>
            <a:r>
              <a:rPr lang="en-US" dirty="0"/>
              <a:t>algebraic methods to analyze and solve systems of linear equations in two variables. This unit builds on these </a:t>
            </a:r>
            <a:r>
              <a:rPr lang="en-US" dirty="0" smtClean="0"/>
              <a:t>earlier experiences </a:t>
            </a:r>
            <a:r>
              <a:rPr lang="en-US" dirty="0"/>
              <a:t>by asking students to analyze and explain the process of solving an equation. </a:t>
            </a:r>
            <a:endParaRPr lang="en-US" dirty="0" smtClean="0"/>
          </a:p>
          <a:p>
            <a:r>
              <a:rPr lang="en-US" dirty="0" smtClean="0"/>
              <a:t>Students </a:t>
            </a:r>
            <a:r>
              <a:rPr lang="en-US" dirty="0"/>
              <a:t>develop </a:t>
            </a:r>
            <a:r>
              <a:rPr lang="en-US" dirty="0" smtClean="0"/>
              <a:t>fluency writing</a:t>
            </a:r>
            <a:r>
              <a:rPr lang="en-US" dirty="0"/>
              <a:t>, interpreting, and translating between various forms of linear equations and inequalities, and using </a:t>
            </a:r>
            <a:r>
              <a:rPr lang="en-US" dirty="0" smtClean="0"/>
              <a:t>them to </a:t>
            </a:r>
            <a:r>
              <a:rPr lang="en-US" dirty="0"/>
              <a:t>solve problems. </a:t>
            </a:r>
            <a:endParaRPr lang="en-US" dirty="0" smtClean="0"/>
          </a:p>
          <a:p>
            <a:r>
              <a:rPr lang="en-US" b="1" dirty="0" smtClean="0">
                <a:solidFill>
                  <a:srgbClr val="FF0000"/>
                </a:solidFill>
              </a:rPr>
              <a:t>They </a:t>
            </a:r>
            <a:r>
              <a:rPr lang="en-US" b="1" dirty="0">
                <a:solidFill>
                  <a:srgbClr val="FF0000"/>
                </a:solidFill>
              </a:rPr>
              <a:t>master the solution of linear equations and apply related solution techniques and the laws </a:t>
            </a:r>
            <a:r>
              <a:rPr lang="en-US" b="1" dirty="0" smtClean="0">
                <a:solidFill>
                  <a:srgbClr val="FF0000"/>
                </a:solidFill>
              </a:rPr>
              <a:t>of exponents </a:t>
            </a:r>
            <a:r>
              <a:rPr lang="en-US" b="1" dirty="0">
                <a:solidFill>
                  <a:srgbClr val="FF0000"/>
                </a:solidFill>
              </a:rPr>
              <a:t>to the creation and solution of simple exponential equations. </a:t>
            </a:r>
            <a:endParaRPr lang="en-US" b="1" dirty="0" smtClean="0">
              <a:solidFill>
                <a:srgbClr val="FF0000"/>
              </a:solidFill>
            </a:endParaRPr>
          </a:p>
          <a:p>
            <a:r>
              <a:rPr lang="en-US" dirty="0" smtClean="0"/>
              <a:t>All </a:t>
            </a:r>
            <a:r>
              <a:rPr lang="en-US" dirty="0"/>
              <a:t>of this work is grounded on </a:t>
            </a:r>
            <a:r>
              <a:rPr lang="en-US" dirty="0" smtClean="0"/>
              <a:t>understanding quantities </a:t>
            </a:r>
            <a:r>
              <a:rPr lang="en-US" dirty="0"/>
              <a:t>and on relationships between them.</a:t>
            </a:r>
          </a:p>
        </p:txBody>
      </p:sp>
    </p:spTree>
    <p:extLst>
      <p:ext uri="{BB962C8B-B14F-4D97-AF65-F5344CB8AC3E}">
        <p14:creationId xmlns:p14="http://schemas.microsoft.com/office/powerpoint/2010/main" xmlns="" val="31838059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ctr">
              <a:spcBef>
                <a:spcPts val="0"/>
              </a:spcBef>
              <a:spcAft>
                <a:spcPts val="0"/>
              </a:spcAft>
            </a:pPr>
            <a:r>
              <a:rPr lang="en-US" sz="3100" b="1" dirty="0">
                <a:latin typeface="Tahoma"/>
                <a:ea typeface="Times New Roman"/>
              </a:rPr>
              <a:t>Growth Task</a:t>
            </a:r>
            <a:r>
              <a:rPr lang="en-US" sz="3100" dirty="0">
                <a:latin typeface="Times New Roman"/>
                <a:ea typeface="Times New Roman"/>
              </a:rPr>
              <a:t/>
            </a:r>
            <a:br>
              <a:rPr lang="en-US" sz="3100" dirty="0">
                <a:latin typeface="Times New Roman"/>
                <a:ea typeface="Times New Roman"/>
              </a:rPr>
            </a:br>
            <a:r>
              <a:rPr lang="en-US" sz="1600" b="1" dirty="0">
                <a:latin typeface="Tahoma"/>
                <a:ea typeface="Times New Roman"/>
              </a:rPr>
              <a:t>(</a:t>
            </a:r>
            <a:r>
              <a:rPr lang="en-US" sz="1600" b="1" i="1" dirty="0">
                <a:latin typeface="Tahoma"/>
                <a:ea typeface="Times New Roman"/>
              </a:rPr>
              <a:t>Mathematics in Context, </a:t>
            </a:r>
            <a:r>
              <a:rPr lang="en-US" sz="1600" b="1" dirty="0" err="1">
                <a:latin typeface="Tahoma"/>
                <a:ea typeface="Times New Roman"/>
              </a:rPr>
              <a:t>Roodhardt</a:t>
            </a:r>
            <a:r>
              <a:rPr lang="en-US" sz="1600" b="1" dirty="0">
                <a:latin typeface="Tahoma"/>
                <a:ea typeface="Times New Roman"/>
              </a:rPr>
              <a:t>, et al. 1998)</a:t>
            </a:r>
            <a:r>
              <a:rPr lang="en-US" sz="5400" dirty="0">
                <a:latin typeface="Times New Roman"/>
                <a:ea typeface="Times New Roman"/>
              </a:rPr>
              <a:t/>
            </a:r>
            <a:br>
              <a:rPr lang="en-US" sz="5400" dirty="0">
                <a:latin typeface="Times New Roman"/>
                <a:ea typeface="Times New Roman"/>
              </a:rPr>
            </a:br>
            <a:endParaRPr lang="en-US" dirty="0"/>
          </a:p>
        </p:txBody>
      </p:sp>
      <p:sp>
        <p:nvSpPr>
          <p:cNvPr id="3" name="Content Placeholder 2"/>
          <p:cNvSpPr>
            <a:spLocks noGrp="1"/>
          </p:cNvSpPr>
          <p:nvPr>
            <p:ph idx="1"/>
          </p:nvPr>
        </p:nvSpPr>
        <p:spPr/>
        <p:txBody>
          <a:bodyPr/>
          <a:lstStyle/>
          <a:p>
            <a:pPr marL="68580" indent="0">
              <a:buNone/>
            </a:pPr>
            <a:r>
              <a:rPr lang="en-US" dirty="0"/>
              <a:t>The plants’ heights (in millimeters) over several weeks (</a:t>
            </a:r>
            <a:r>
              <a:rPr lang="en-US" i="1" dirty="0"/>
              <a:t>t) </a:t>
            </a:r>
            <a:r>
              <a:rPr lang="en-US" dirty="0"/>
              <a:t>appear in the tables in the figure below. h(t) and g(t) are functions that represent the height of the plants’ over time, respectively</a:t>
            </a:r>
            <a:r>
              <a:rPr lang="en-US" dirty="0" smtClean="0"/>
              <a:t>.</a:t>
            </a:r>
          </a:p>
          <a:p>
            <a:pPr marL="68580" indent="0">
              <a:buNone/>
            </a:pPr>
            <a:endParaRPr lang="en-US" dirty="0"/>
          </a:p>
          <a:p>
            <a:pPr marL="68580" indent="0">
              <a:buNone/>
            </a:pPr>
            <a:endParaRPr lang="en-US" dirty="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1600" y="2819400"/>
            <a:ext cx="5707063" cy="2663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61380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2800" b="1" dirty="0">
                <a:solidFill>
                  <a:srgbClr val="000000"/>
                </a:solidFill>
                <a:latin typeface="Tahoma"/>
                <a:ea typeface="Times New Roman"/>
              </a:rPr>
              <a:t>Growth Task</a:t>
            </a:r>
            <a:r>
              <a:rPr lang="en-US" sz="2800" dirty="0">
                <a:solidFill>
                  <a:srgbClr val="000000"/>
                </a:solidFill>
                <a:latin typeface="Times New Roman"/>
                <a:ea typeface="Times New Roman"/>
              </a:rPr>
              <a:t/>
            </a:r>
            <a:br>
              <a:rPr lang="en-US" sz="2800" dirty="0">
                <a:solidFill>
                  <a:srgbClr val="000000"/>
                </a:solidFill>
                <a:latin typeface="Times New Roman"/>
                <a:ea typeface="Times New Roman"/>
              </a:rPr>
            </a:br>
            <a:r>
              <a:rPr lang="en-US" sz="1400" b="1" dirty="0">
                <a:solidFill>
                  <a:srgbClr val="000000"/>
                </a:solidFill>
                <a:latin typeface="Tahoma"/>
                <a:ea typeface="Times New Roman"/>
              </a:rPr>
              <a:t>(</a:t>
            </a:r>
            <a:r>
              <a:rPr lang="en-US" sz="1400" b="1" i="1" dirty="0">
                <a:solidFill>
                  <a:srgbClr val="000000"/>
                </a:solidFill>
                <a:latin typeface="Tahoma"/>
                <a:ea typeface="Times New Roman"/>
              </a:rPr>
              <a:t>Mathematics in Context, </a:t>
            </a:r>
            <a:r>
              <a:rPr lang="en-US" sz="1400" b="1" dirty="0" err="1">
                <a:solidFill>
                  <a:srgbClr val="000000"/>
                </a:solidFill>
                <a:latin typeface="Tahoma"/>
                <a:ea typeface="Times New Roman"/>
              </a:rPr>
              <a:t>Roodhardt</a:t>
            </a:r>
            <a:r>
              <a:rPr lang="en-US" sz="1400" b="1" dirty="0">
                <a:solidFill>
                  <a:srgbClr val="000000"/>
                </a:solidFill>
                <a:latin typeface="Tahoma"/>
                <a:ea typeface="Times New Roman"/>
              </a:rPr>
              <a:t>, et al. 1998)</a:t>
            </a:r>
            <a:endParaRPr lang="en-US"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7030" y="1600200"/>
            <a:ext cx="6329940" cy="373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656068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772400" cy="411162"/>
          </a:xfrm>
        </p:spPr>
        <p:txBody>
          <a:bodyPr>
            <a:normAutofit fontScale="90000"/>
          </a:bodyPr>
          <a:lstStyle/>
          <a:p>
            <a:r>
              <a:rPr lang="en-US" sz="2400" dirty="0" smtClean="0"/>
              <a:t>Linear vs. Exponential Functions</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231386595"/>
              </p:ext>
            </p:extLst>
          </p:nvPr>
        </p:nvGraphicFramePr>
        <p:xfrm>
          <a:off x="381000" y="640080"/>
          <a:ext cx="8763000" cy="5943600"/>
        </p:xfrm>
        <a:graphic>
          <a:graphicData uri="http://schemas.openxmlformats.org/drawingml/2006/table">
            <a:tbl>
              <a:tblPr firstRow="1" bandRow="1">
                <a:tableStyleId>{5C22544A-7EE6-4342-B048-85BDC9FD1C3A}</a:tableStyleId>
              </a:tblPr>
              <a:tblGrid>
                <a:gridCol w="4381500"/>
                <a:gridCol w="4381500"/>
              </a:tblGrid>
              <a:tr h="320942">
                <a:tc>
                  <a:txBody>
                    <a:bodyPr/>
                    <a:lstStyle/>
                    <a:p>
                      <a:r>
                        <a:rPr lang="en-US" dirty="0" smtClean="0"/>
                        <a:t>Linear</a:t>
                      </a:r>
                      <a:endParaRPr lang="en-US" dirty="0"/>
                    </a:p>
                  </a:txBody>
                  <a:tcPr/>
                </a:tc>
                <a:tc>
                  <a:txBody>
                    <a:bodyPr/>
                    <a:lstStyle/>
                    <a:p>
                      <a:r>
                        <a:rPr lang="en-US" dirty="0" smtClean="0"/>
                        <a:t>Exponential</a:t>
                      </a:r>
                      <a:endParaRPr lang="en-US" dirty="0"/>
                    </a:p>
                  </a:txBody>
                  <a:tcPr/>
                </a:tc>
              </a:tr>
              <a:tr h="1028772">
                <a:tc>
                  <a:txBody>
                    <a:bodyPr/>
                    <a:lstStyle/>
                    <a:p>
                      <a:r>
                        <a:rPr lang="en-US" dirty="0" smtClean="0"/>
                        <a:t>Rate of change is constant</a:t>
                      </a:r>
                      <a:endParaRPr lang="en-US" dirty="0"/>
                    </a:p>
                  </a:txBody>
                  <a:tcPr/>
                </a:tc>
                <a:tc>
                  <a:txBody>
                    <a:bodyPr/>
                    <a:lstStyle/>
                    <a:p>
                      <a:r>
                        <a:rPr lang="en-US" dirty="0" smtClean="0"/>
                        <a:t>Rate of</a:t>
                      </a:r>
                      <a:r>
                        <a:rPr lang="en-US" baseline="0" dirty="0" smtClean="0"/>
                        <a:t> change is not constant, but it changes Rate of change Increases/decreases over time</a:t>
                      </a:r>
                    </a:p>
                    <a:p>
                      <a:r>
                        <a:rPr lang="en-US" baseline="0" dirty="0" smtClean="0"/>
                        <a:t>When the input increases by 1unit, the output is multiplied by a constant factor</a:t>
                      </a:r>
                      <a:endParaRPr lang="en-US" dirty="0"/>
                    </a:p>
                  </a:txBody>
                  <a:tcPr/>
                </a:tc>
              </a:tr>
              <a:tr h="1028772">
                <a:tc>
                  <a:txBody>
                    <a:bodyPr/>
                    <a:lstStyle/>
                    <a:p>
                      <a:r>
                        <a:rPr lang="en-US" dirty="0" smtClean="0"/>
                        <a:t>Recursive:  next</a:t>
                      </a:r>
                      <a:r>
                        <a:rPr lang="en-US" baseline="0" dirty="0" smtClean="0"/>
                        <a:t>= now + rate of change</a:t>
                      </a:r>
                    </a:p>
                    <a:p>
                      <a:r>
                        <a:rPr lang="en-US" baseline="0" dirty="0" smtClean="0"/>
                        <a:t>f(t+1)= f(t)+m;  m is the rate of change</a:t>
                      </a:r>
                      <a:endParaRPr lang="en-US" dirty="0"/>
                    </a:p>
                  </a:txBody>
                  <a:tcPr/>
                </a:tc>
                <a:tc>
                  <a:txBody>
                    <a:bodyPr/>
                    <a:lstStyle/>
                    <a:p>
                      <a:r>
                        <a:rPr lang="en-US" u="sng" dirty="0" smtClean="0"/>
                        <a:t>Recursive</a:t>
                      </a:r>
                      <a:r>
                        <a:rPr lang="en-US" dirty="0" smtClean="0"/>
                        <a:t>:</a:t>
                      </a:r>
                      <a:r>
                        <a:rPr lang="en-US" baseline="0" dirty="0" smtClean="0"/>
                        <a:t> next =now X positive constant</a:t>
                      </a:r>
                    </a:p>
                    <a:p>
                      <a:r>
                        <a:rPr lang="en-US" baseline="0" dirty="0" smtClean="0"/>
                        <a:t>g(t+1)= g(t) X b;  b is not the rate of change of the sequence but it does tell us how the sequence is changing</a:t>
                      </a:r>
                      <a:endParaRPr lang="en-US" dirty="0"/>
                    </a:p>
                  </a:txBody>
                  <a:tcPr/>
                </a:tc>
              </a:tr>
              <a:tr h="553954">
                <a:tc>
                  <a:txBody>
                    <a:bodyPr/>
                    <a:lstStyle/>
                    <a:p>
                      <a:r>
                        <a:rPr lang="en-US" dirty="0" smtClean="0"/>
                        <a:t>Closed</a:t>
                      </a:r>
                      <a:r>
                        <a:rPr lang="en-US" baseline="0" dirty="0" smtClean="0"/>
                        <a:t> form: f(x)=mx + b,    m &amp; b are constants</a:t>
                      </a:r>
                      <a:endParaRPr lang="en-US" dirty="0"/>
                    </a:p>
                  </a:txBody>
                  <a:tcPr/>
                </a:tc>
                <a:tc>
                  <a:txBody>
                    <a:bodyPr/>
                    <a:lstStyle/>
                    <a:p>
                      <a:r>
                        <a:rPr lang="en-US" dirty="0" smtClean="0"/>
                        <a:t>Closed form: </a:t>
                      </a:r>
                      <a:r>
                        <a:rPr lang="en-US" dirty="0" smtClean="0"/>
                        <a:t>g(t)=</a:t>
                      </a:r>
                      <a:r>
                        <a:rPr lang="en-US" dirty="0" err="1" smtClean="0"/>
                        <a:t>aXb</a:t>
                      </a:r>
                      <a:r>
                        <a:rPr lang="en-US" baseline="30000" dirty="0" err="1" smtClean="0"/>
                        <a:t>t</a:t>
                      </a:r>
                      <a:r>
                        <a:rPr lang="en-US" baseline="0" dirty="0" smtClean="0"/>
                        <a:t>, where b is the “base” that determines the rate of change;  a is the “starting point” or y-intercept of the graph</a:t>
                      </a:r>
                      <a:endParaRPr lang="en-US" baseline="0" dirty="0"/>
                    </a:p>
                  </a:txBody>
                  <a:tcPr/>
                </a:tc>
              </a:tr>
              <a:tr h="1028772">
                <a:tc>
                  <a:txBody>
                    <a:bodyPr/>
                    <a:lstStyle/>
                    <a:p>
                      <a:r>
                        <a:rPr lang="en-US" dirty="0" smtClean="0"/>
                        <a:t>Arithmetic</a:t>
                      </a:r>
                      <a:r>
                        <a:rPr lang="en-US" baseline="0" dirty="0" smtClean="0"/>
                        <a:t> sequences can be thought of linear functions whose domains are pos. integers</a:t>
                      </a:r>
                    </a:p>
                    <a:p>
                      <a:r>
                        <a:rPr lang="en-US" baseline="0" dirty="0" smtClean="0"/>
                        <a:t>1, 4, 7, 10, 13,….</a:t>
                      </a:r>
                      <a:endParaRPr lang="en-US" dirty="0"/>
                    </a:p>
                  </a:txBody>
                  <a:tcPr/>
                </a:tc>
                <a:tc>
                  <a:txBody>
                    <a:bodyPr/>
                    <a:lstStyle/>
                    <a:p>
                      <a:r>
                        <a:rPr lang="en-US" dirty="0" smtClean="0"/>
                        <a:t>Geometric</a:t>
                      </a:r>
                      <a:r>
                        <a:rPr lang="en-US" baseline="0" dirty="0" smtClean="0"/>
                        <a:t> sequences can be thought of as exponential functions whose domains are pos. integers</a:t>
                      </a:r>
                    </a:p>
                    <a:p>
                      <a:r>
                        <a:rPr lang="en-US" baseline="0" dirty="0" smtClean="0"/>
                        <a:t>10, 20, 40, 80, ….</a:t>
                      </a:r>
                      <a:endParaRPr lang="en-US" dirty="0"/>
                    </a:p>
                  </a:txBody>
                  <a:tcPr/>
                </a:tc>
              </a:tr>
              <a:tr h="320942">
                <a:tc>
                  <a:txBody>
                    <a:bodyPr/>
                    <a:lstStyle/>
                    <a:p>
                      <a:endParaRPr lang="en-US" dirty="0"/>
                    </a:p>
                  </a:txBody>
                  <a:tcPr/>
                </a:tc>
                <a:tc>
                  <a:txBody>
                    <a:bodyPr/>
                    <a:lstStyle/>
                    <a:p>
                      <a:endParaRPr lang="en-US"/>
                    </a:p>
                  </a:txBody>
                  <a:tcPr/>
                </a:tc>
              </a:tr>
              <a:tr h="320942">
                <a:tc>
                  <a:txBody>
                    <a:bodyPr/>
                    <a:lstStyle/>
                    <a:p>
                      <a:endParaRPr lang="en-US"/>
                    </a:p>
                  </a:txBody>
                  <a:tcPr/>
                </a:tc>
                <a:tc>
                  <a:txBody>
                    <a:bodyPr/>
                    <a:lstStyle/>
                    <a:p>
                      <a:endParaRPr lang="en-US" dirty="0"/>
                    </a:p>
                  </a:txBody>
                  <a:tcPr/>
                </a:tc>
              </a:tr>
              <a:tr h="320942">
                <a:tc>
                  <a:txBody>
                    <a:bodyPr/>
                    <a:lstStyle/>
                    <a:p>
                      <a:endParaRPr lang="en-US" dirty="0"/>
                    </a:p>
                  </a:txBody>
                  <a:tcPr/>
                </a:tc>
                <a:tc>
                  <a:txBody>
                    <a:bodyPr/>
                    <a:lstStyle/>
                    <a:p>
                      <a:endParaRPr lang="en-US" dirty="0"/>
                    </a:p>
                  </a:txBody>
                  <a:tcPr/>
                </a:tc>
              </a:tr>
            </a:tbl>
          </a:graphicData>
        </a:graphic>
      </p:graphicFrame>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24600" y="5205265"/>
            <a:ext cx="2743199" cy="15142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38400" y="5181600"/>
            <a:ext cx="1881187" cy="15379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824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1066800" y="1295400"/>
            <a:ext cx="7117180" cy="1470025"/>
          </a:xfrm>
        </p:spPr>
        <p:txBody>
          <a:bodyPr/>
          <a:lstStyle/>
          <a:p>
            <a:r>
              <a:rPr lang="en-US" b="1" dirty="0"/>
              <a:t>Qualitative Graphing:</a:t>
            </a:r>
            <a:endParaRPr lang="en-US" dirty="0"/>
          </a:p>
        </p:txBody>
      </p:sp>
      <p:sp>
        <p:nvSpPr>
          <p:cNvPr id="57347" name="Rectangle 3"/>
          <p:cNvSpPr>
            <a:spLocks noGrp="1" noChangeArrowheads="1"/>
          </p:cNvSpPr>
          <p:nvPr>
            <p:ph type="subTitle" idx="1"/>
          </p:nvPr>
        </p:nvSpPr>
        <p:spPr>
          <a:xfrm>
            <a:off x="609600" y="2895600"/>
            <a:ext cx="8229600" cy="2895601"/>
          </a:xfrm>
        </p:spPr>
        <p:txBody>
          <a:bodyPr>
            <a:normAutofit/>
          </a:bodyPr>
          <a:lstStyle/>
          <a:p>
            <a:pPr algn="ctr"/>
            <a:r>
              <a:rPr lang="en-US" sz="3200" b="1" dirty="0">
                <a:solidFill>
                  <a:schemeClr val="tx2"/>
                </a:solidFill>
              </a:rPr>
              <a:t>A Context for Exploring Functional Relationships</a:t>
            </a:r>
            <a:endParaRPr lang="en-US" sz="3200" dirty="0"/>
          </a:p>
        </p:txBody>
      </p:sp>
    </p:spTree>
    <p:extLst>
      <p:ext uri="{BB962C8B-B14F-4D97-AF65-F5344CB8AC3E}">
        <p14:creationId xmlns:p14="http://schemas.microsoft.com/office/powerpoint/2010/main" xmlns="" val="40183421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304800" y="1447800"/>
            <a:ext cx="8229600" cy="4800600"/>
          </a:xfrm>
          <a:noFill/>
          <a:ln/>
        </p:spPr>
        <p:txBody>
          <a:bodyPr>
            <a:normAutofit/>
          </a:bodyPr>
          <a:lstStyle/>
          <a:p>
            <a:pPr>
              <a:lnSpc>
                <a:spcPct val="90000"/>
              </a:lnSpc>
              <a:buFontTx/>
              <a:buNone/>
            </a:pPr>
            <a:endParaRPr lang="en-US" sz="1200" dirty="0"/>
          </a:p>
          <a:p>
            <a:pPr algn="just">
              <a:lnSpc>
                <a:spcPct val="110000"/>
              </a:lnSpc>
              <a:buFontTx/>
              <a:buNone/>
            </a:pPr>
            <a:r>
              <a:rPr lang="en-US" sz="1200" dirty="0"/>
              <a:t>	</a:t>
            </a:r>
            <a:r>
              <a:rPr lang="en-US" sz="2800" dirty="0"/>
              <a:t>Rather than beginning with tasks that require students to plot points on a scaled Cartesian coordinate system, students should first be introduced to qualitative graphs and asked to view them globally.  This approach utilizes students’ everyday knowledge of real-world events and provides a basis for interpreting graphs of functions.</a:t>
            </a:r>
          </a:p>
          <a:p>
            <a:pPr>
              <a:lnSpc>
                <a:spcPct val="60000"/>
              </a:lnSpc>
              <a:buFontTx/>
              <a:buNone/>
            </a:pPr>
            <a:endParaRPr lang="en-US" sz="2400" b="1" dirty="0"/>
          </a:p>
          <a:p>
            <a:pPr algn="r">
              <a:lnSpc>
                <a:spcPct val="90000"/>
              </a:lnSpc>
              <a:buFontTx/>
              <a:buNone/>
            </a:pPr>
            <a:r>
              <a:rPr lang="en-US" sz="1800" dirty="0"/>
              <a:t>			</a:t>
            </a:r>
            <a:r>
              <a:rPr lang="en-US" sz="1200" dirty="0"/>
              <a:t>	          </a:t>
            </a:r>
            <a:r>
              <a:rPr lang="en-US" sz="1800" dirty="0" err="1"/>
              <a:t>Leinhardt</a:t>
            </a:r>
            <a:r>
              <a:rPr lang="en-US" sz="1800" dirty="0"/>
              <a:t>, </a:t>
            </a:r>
            <a:r>
              <a:rPr lang="en-US" sz="1800" dirty="0" err="1"/>
              <a:t>Zaslavsky</a:t>
            </a:r>
            <a:r>
              <a:rPr lang="en-US" sz="1800" dirty="0"/>
              <a:t>, and Stein , 1990, p.28        </a:t>
            </a:r>
          </a:p>
        </p:txBody>
      </p:sp>
      <p:sp>
        <p:nvSpPr>
          <p:cNvPr id="59395" name="Rectangle 3"/>
          <p:cNvSpPr>
            <a:spLocks noGrp="1" noChangeArrowheads="1"/>
          </p:cNvSpPr>
          <p:nvPr>
            <p:ph type="title"/>
          </p:nvPr>
        </p:nvSpPr>
        <p:spPr>
          <a:xfrm>
            <a:off x="152400" y="304800"/>
            <a:ext cx="8383588" cy="1279525"/>
          </a:xfrm>
          <a:noFill/>
          <a:ln/>
        </p:spPr>
        <p:txBody>
          <a:bodyPr>
            <a:normAutofit/>
          </a:bodyPr>
          <a:lstStyle/>
          <a:p>
            <a:r>
              <a:rPr lang="en-US" sz="2800" b="1" dirty="0"/>
              <a:t>Importance of Qualitative Graphs</a:t>
            </a:r>
          </a:p>
        </p:txBody>
      </p:sp>
    </p:spTree>
    <p:extLst>
      <p:ext uri="{BB962C8B-B14F-4D97-AF65-F5344CB8AC3E}">
        <p14:creationId xmlns:p14="http://schemas.microsoft.com/office/powerpoint/2010/main" xmlns="" val="8273987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52400" y="609600"/>
            <a:ext cx="8839200" cy="1090613"/>
          </a:xfrm>
        </p:spPr>
        <p:txBody>
          <a:bodyPr>
            <a:normAutofit fontScale="90000"/>
          </a:bodyPr>
          <a:lstStyle/>
          <a:p>
            <a:r>
              <a:rPr lang="en-US" sz="3600" b="1" dirty="0"/>
              <a:t>Importance of Qualitative Graphs</a:t>
            </a:r>
          </a:p>
        </p:txBody>
      </p:sp>
      <p:sp>
        <p:nvSpPr>
          <p:cNvPr id="61443" name="Rectangle 3"/>
          <p:cNvSpPr>
            <a:spLocks noGrp="1" noChangeArrowheads="1"/>
          </p:cNvSpPr>
          <p:nvPr>
            <p:ph type="body" idx="1"/>
          </p:nvPr>
        </p:nvSpPr>
        <p:spPr>
          <a:xfrm>
            <a:off x="533400" y="1443038"/>
            <a:ext cx="8153400" cy="4119562"/>
          </a:xfrm>
        </p:spPr>
        <p:txBody>
          <a:bodyPr>
            <a:normAutofit fontScale="92500"/>
          </a:bodyPr>
          <a:lstStyle/>
          <a:p>
            <a:pPr>
              <a:lnSpc>
                <a:spcPct val="90000"/>
              </a:lnSpc>
              <a:buFontTx/>
              <a:buNone/>
            </a:pPr>
            <a:r>
              <a:rPr lang="en-US" sz="2400" dirty="0"/>
              <a:t>	</a:t>
            </a:r>
          </a:p>
          <a:p>
            <a:pPr algn="just">
              <a:lnSpc>
                <a:spcPct val="110000"/>
              </a:lnSpc>
              <a:buFontTx/>
              <a:buNone/>
            </a:pPr>
            <a:r>
              <a:rPr lang="en-US" sz="2400" dirty="0"/>
              <a:t>  </a:t>
            </a:r>
            <a:r>
              <a:rPr lang="en-US" sz="2800" dirty="0" smtClean="0"/>
              <a:t>Introducing </a:t>
            </a:r>
            <a:r>
              <a:rPr lang="en-US" sz="2800" dirty="0"/>
              <a:t>the function concept by using graphs or pictorial representations highlights the importance of graphs in linking representations of functions.  There is a natural progression from qualitative graphs to quantitative graphs to tables to equations and students are more comfortable working with the function concept when it is introduced in this progression.</a:t>
            </a:r>
          </a:p>
          <a:p>
            <a:pPr algn="r">
              <a:lnSpc>
                <a:spcPct val="110000"/>
              </a:lnSpc>
              <a:buFontTx/>
              <a:buNone/>
            </a:pPr>
            <a:r>
              <a:rPr lang="en-US" sz="1800" dirty="0"/>
              <a:t>Van Dyke, 2003, p. 126</a:t>
            </a:r>
            <a:endParaRPr lang="en-US" sz="2900" dirty="0"/>
          </a:p>
        </p:txBody>
      </p:sp>
    </p:spTree>
    <p:extLst>
      <p:ext uri="{BB962C8B-B14F-4D97-AF65-F5344CB8AC3E}">
        <p14:creationId xmlns:p14="http://schemas.microsoft.com/office/powerpoint/2010/main" xmlns="" val="3655606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Connecting to the Standards</a:t>
            </a:r>
            <a:endParaRPr lang="en-US" dirty="0"/>
          </a:p>
        </p:txBody>
      </p:sp>
      <p:sp>
        <p:nvSpPr>
          <p:cNvPr id="3" name="Content Placeholder 2"/>
          <p:cNvSpPr>
            <a:spLocks noGrp="1"/>
          </p:cNvSpPr>
          <p:nvPr>
            <p:ph sz="quarter" idx="1"/>
          </p:nvPr>
        </p:nvSpPr>
        <p:spPr>
          <a:xfrm>
            <a:off x="457200" y="1143000"/>
            <a:ext cx="8458200" cy="5257800"/>
          </a:xfrm>
        </p:spPr>
        <p:txBody>
          <a:bodyPr>
            <a:normAutofit/>
          </a:bodyPr>
          <a:lstStyle/>
          <a:p>
            <a:r>
              <a:rPr lang="en-US" dirty="0" smtClean="0"/>
              <a:t>How do you see the Learning Progressions helping you or applying in your classroom?  </a:t>
            </a:r>
          </a:p>
          <a:p>
            <a:pPr lvl="1"/>
            <a:r>
              <a:rPr lang="en-US" dirty="0" smtClean="0"/>
              <a:t>Use an example to illustrate this</a:t>
            </a:r>
          </a:p>
          <a:p>
            <a:pPr lvl="1"/>
            <a:endParaRPr lang="en-US" dirty="0"/>
          </a:p>
        </p:txBody>
      </p:sp>
    </p:spTree>
    <p:extLst>
      <p:ext uri="{BB962C8B-B14F-4D97-AF65-F5344CB8AC3E}">
        <p14:creationId xmlns:p14="http://schemas.microsoft.com/office/powerpoint/2010/main" xmlns="" val="9464218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517525" y="577850"/>
            <a:ext cx="8596313" cy="685800"/>
          </a:xfrm>
        </p:spPr>
        <p:txBody>
          <a:bodyPr/>
          <a:lstStyle/>
          <a:p>
            <a:r>
              <a:rPr lang="en-US" sz="3900" b="1"/>
              <a:t>Keisha’s Bicycle Ride Task</a:t>
            </a:r>
            <a:endParaRPr lang="en-US"/>
          </a:p>
        </p:txBody>
      </p:sp>
      <p:sp>
        <p:nvSpPr>
          <p:cNvPr id="63491" name="Rectangle 3"/>
          <p:cNvSpPr>
            <a:spLocks noGrp="1" noChangeArrowheads="1"/>
          </p:cNvSpPr>
          <p:nvPr>
            <p:ph type="body" idx="1"/>
          </p:nvPr>
        </p:nvSpPr>
        <p:spPr>
          <a:xfrm>
            <a:off x="685800" y="1295400"/>
            <a:ext cx="8110538" cy="4724400"/>
          </a:xfrm>
        </p:spPr>
        <p:txBody>
          <a:bodyPr>
            <a:normAutofit/>
          </a:bodyPr>
          <a:lstStyle/>
          <a:p>
            <a:pPr>
              <a:lnSpc>
                <a:spcPct val="90000"/>
              </a:lnSpc>
            </a:pPr>
            <a:r>
              <a:rPr lang="en-US" sz="3000" dirty="0"/>
              <a:t>Solve the task</a:t>
            </a:r>
          </a:p>
          <a:p>
            <a:pPr>
              <a:lnSpc>
                <a:spcPct val="90000"/>
              </a:lnSpc>
              <a:buFontTx/>
              <a:buNone/>
            </a:pPr>
            <a:endParaRPr lang="en-US" sz="3000" dirty="0"/>
          </a:p>
          <a:p>
            <a:pPr>
              <a:lnSpc>
                <a:spcPct val="90000"/>
              </a:lnSpc>
            </a:pPr>
            <a:r>
              <a:rPr lang="en-US" sz="3000" dirty="0"/>
              <a:t>Share your story with a partner</a:t>
            </a:r>
          </a:p>
          <a:p>
            <a:pPr>
              <a:lnSpc>
                <a:spcPct val="90000"/>
              </a:lnSpc>
              <a:buFontTx/>
              <a:buNone/>
            </a:pPr>
            <a:endParaRPr lang="en-US" sz="3000" dirty="0"/>
          </a:p>
          <a:p>
            <a:pPr>
              <a:lnSpc>
                <a:spcPct val="90000"/>
              </a:lnSpc>
            </a:pPr>
            <a:r>
              <a:rPr lang="en-US" sz="3000" dirty="0"/>
              <a:t>Identify the key elements that you would be looking for in a student-generated story</a:t>
            </a:r>
          </a:p>
          <a:p>
            <a:pPr>
              <a:lnSpc>
                <a:spcPct val="90000"/>
              </a:lnSpc>
              <a:buFontTx/>
              <a:buNone/>
            </a:pPr>
            <a:endParaRPr lang="en-US" sz="3000" dirty="0"/>
          </a:p>
          <a:p>
            <a:pPr>
              <a:lnSpc>
                <a:spcPct val="90000"/>
              </a:lnSpc>
            </a:pPr>
            <a:r>
              <a:rPr lang="en-US" sz="3000" dirty="0"/>
              <a:t>Identify the misconceptions you might expect to surface as students work on this task</a:t>
            </a:r>
          </a:p>
          <a:p>
            <a:pPr>
              <a:lnSpc>
                <a:spcPct val="90000"/>
              </a:lnSpc>
            </a:pPr>
            <a:endParaRPr lang="en-US" sz="2800" dirty="0"/>
          </a:p>
        </p:txBody>
      </p:sp>
    </p:spTree>
    <p:extLst>
      <p:ext uri="{BB962C8B-B14F-4D97-AF65-F5344CB8AC3E}">
        <p14:creationId xmlns:p14="http://schemas.microsoft.com/office/powerpoint/2010/main" xmlns="" val="363014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 calcmode="lin" valueType="num">
                                      <p:cBhvr additive="base">
                                        <p:cTn id="7" dur="500" fill="hold"/>
                                        <p:tgtEl>
                                          <p:spTgt spid="634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4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491">
                                            <p:txEl>
                                              <p:pRg st="2" end="2"/>
                                            </p:txEl>
                                          </p:spTgt>
                                        </p:tgtEl>
                                        <p:attrNameLst>
                                          <p:attrName>style.visibility</p:attrName>
                                        </p:attrNameLst>
                                      </p:cBhvr>
                                      <p:to>
                                        <p:strVal val="visible"/>
                                      </p:to>
                                    </p:set>
                                    <p:anim calcmode="lin" valueType="num">
                                      <p:cBhvr additive="base">
                                        <p:cTn id="13" dur="500" fill="hold"/>
                                        <p:tgtEl>
                                          <p:spTgt spid="6349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4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3491">
                                            <p:txEl>
                                              <p:pRg st="4" end="4"/>
                                            </p:txEl>
                                          </p:spTgt>
                                        </p:tgtEl>
                                        <p:attrNameLst>
                                          <p:attrName>style.visibility</p:attrName>
                                        </p:attrNameLst>
                                      </p:cBhvr>
                                      <p:to>
                                        <p:strVal val="visible"/>
                                      </p:to>
                                    </p:set>
                                    <p:anim calcmode="lin" valueType="num">
                                      <p:cBhvr additive="base">
                                        <p:cTn id="19" dur="500" fill="hold"/>
                                        <p:tgtEl>
                                          <p:spTgt spid="6349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4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3491">
                                            <p:txEl>
                                              <p:pRg st="6" end="6"/>
                                            </p:txEl>
                                          </p:spTgt>
                                        </p:tgtEl>
                                        <p:attrNameLst>
                                          <p:attrName>style.visibility</p:attrName>
                                        </p:attrNameLst>
                                      </p:cBhvr>
                                      <p:to>
                                        <p:strVal val="visible"/>
                                      </p:to>
                                    </p:set>
                                    <p:anim calcmode="lin" valueType="num">
                                      <p:cBhvr additive="base">
                                        <p:cTn id="25" dur="500" fill="hold"/>
                                        <p:tgtEl>
                                          <p:spTgt spid="63491">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4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normAutofit/>
          </a:bodyPr>
          <a:lstStyle/>
          <a:p>
            <a:r>
              <a:rPr lang="en-US" sz="2800" dirty="0" smtClean="0"/>
              <a:t>What is functional thinking? What new insights have you gained? How has your thinking changed?</a:t>
            </a:r>
          </a:p>
        </p:txBody>
      </p:sp>
    </p:spTree>
    <p:extLst>
      <p:ext uri="{BB962C8B-B14F-4D97-AF65-F5344CB8AC3E}">
        <p14:creationId xmlns:p14="http://schemas.microsoft.com/office/powerpoint/2010/main" xmlns="" val="1404408668"/>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1"/>
          <p:cNvSpPr>
            <a:spLocks noGrp="1"/>
          </p:cNvSpPr>
          <p:nvPr>
            <p:ph idx="1"/>
          </p:nvPr>
        </p:nvSpPr>
        <p:spPr/>
        <p:txBody>
          <a:bodyPr>
            <a:normAutofit fontScale="92500" lnSpcReduction="20000"/>
          </a:bodyPr>
          <a:lstStyle/>
          <a:p>
            <a:r>
              <a:rPr lang="en-US" sz="3600" dirty="0" smtClean="0"/>
              <a:t>Plan task/activity </a:t>
            </a:r>
            <a:r>
              <a:rPr lang="en-US" sz="3600" dirty="0"/>
              <a:t>to </a:t>
            </a:r>
            <a:r>
              <a:rPr lang="en-US" sz="3600" dirty="0" smtClean="0"/>
              <a:t>develop/extend students’ functional thinking.  This will be submitted (electronically) for inclusion on the course </a:t>
            </a:r>
            <a:r>
              <a:rPr lang="en-US" sz="3600" dirty="0" err="1" smtClean="0"/>
              <a:t>wikipage</a:t>
            </a:r>
            <a:endParaRPr lang="en-US" sz="3600" dirty="0" smtClean="0"/>
          </a:p>
          <a:p>
            <a:r>
              <a:rPr lang="en-US" sz="3600" dirty="0" smtClean="0"/>
              <a:t>Focus on one content standard and one standard for math practice</a:t>
            </a:r>
          </a:p>
          <a:p>
            <a:r>
              <a:rPr lang="en-US" sz="3600" dirty="0" smtClean="0"/>
              <a:t>Resources are found at </a:t>
            </a:r>
          </a:p>
          <a:p>
            <a:pPr marL="0" indent="0">
              <a:buNone/>
            </a:pPr>
            <a:r>
              <a:rPr lang="en-US" sz="3500" dirty="0" smtClean="0">
                <a:hlinkClick r:id="rId2"/>
              </a:rPr>
              <a:t>www.mscsummercourses2013.wikispaces.com</a:t>
            </a:r>
            <a:endParaRPr lang="en-US" sz="3500" dirty="0" smtClean="0"/>
          </a:p>
          <a:p>
            <a:pPr marL="0" indent="0">
              <a:buNone/>
            </a:pPr>
            <a:endParaRPr lang="en-US" sz="3600" dirty="0" smtClean="0"/>
          </a:p>
        </p:txBody>
      </p:sp>
      <p:sp>
        <p:nvSpPr>
          <p:cNvPr id="3" name="Title 2"/>
          <p:cNvSpPr>
            <a:spLocks noGrp="1"/>
          </p:cNvSpPr>
          <p:nvPr>
            <p:ph type="title"/>
          </p:nvPr>
        </p:nvSpPr>
        <p:spPr/>
        <p:txBody>
          <a:bodyPr>
            <a:normAutofit fontScale="90000"/>
          </a:bodyPr>
          <a:lstStyle/>
          <a:p>
            <a:pPr eaLnBrk="1" hangingPunct="1">
              <a:defRPr/>
            </a:pPr>
            <a:r>
              <a:rPr lang="en-US" dirty="0" smtClean="0"/>
              <a:t>Functional Thinking in Your Classroom</a:t>
            </a:r>
            <a:endParaRPr lang="en-US" dirty="0"/>
          </a:p>
        </p:txBody>
      </p:sp>
      <p:sp>
        <p:nvSpPr>
          <p:cNvPr id="55300" name="Footer Placeholder 3"/>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mtClean="0"/>
              <a:t>Math &amp; Science Collaborative at the Allegheny Intermediate Unit</a:t>
            </a:r>
          </a:p>
        </p:txBody>
      </p:sp>
    </p:spTree>
    <p:extLst>
      <p:ext uri="{BB962C8B-B14F-4D97-AF65-F5344CB8AC3E}">
        <p14:creationId xmlns:p14="http://schemas.microsoft.com/office/powerpoint/2010/main" xmlns="" val="172572066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1"/>
          <p:cNvSpPr>
            <a:spLocks noGrp="1"/>
          </p:cNvSpPr>
          <p:nvPr>
            <p:ph idx="1"/>
          </p:nvPr>
        </p:nvSpPr>
        <p:spPr/>
        <p:txBody>
          <a:bodyPr>
            <a:normAutofit/>
          </a:bodyPr>
          <a:lstStyle/>
          <a:p>
            <a:r>
              <a:rPr lang="en-US" sz="2800" dirty="0" smtClean="0"/>
              <a:t>Complete the task/activity you started working on this afternoon.</a:t>
            </a:r>
          </a:p>
          <a:p>
            <a:r>
              <a:rPr lang="en-US" sz="2800" dirty="0" smtClean="0">
                <a:solidFill>
                  <a:srgbClr val="FF0000"/>
                </a:solidFill>
              </a:rPr>
              <a:t>Read the Case of Robert Carter found in your binder, day 2.  Complete the form </a:t>
            </a:r>
            <a:r>
              <a:rPr lang="en-US" b="1" i="1" dirty="0"/>
              <a:t>Supporting Students’ Capacity to Engage in the Standards for Mathematical Practice </a:t>
            </a:r>
            <a:r>
              <a:rPr lang="en-US" b="1" i="1" dirty="0" smtClean="0"/>
              <a:t>-The </a:t>
            </a:r>
            <a:r>
              <a:rPr lang="en-US" b="1" i="1" dirty="0"/>
              <a:t>Case of Robert </a:t>
            </a:r>
            <a:r>
              <a:rPr lang="en-US" b="1" i="1" dirty="0" smtClean="0"/>
              <a:t>Carter </a:t>
            </a:r>
            <a:r>
              <a:rPr lang="en-US" sz="2800" dirty="0" smtClean="0">
                <a:solidFill>
                  <a:srgbClr val="FF0000"/>
                </a:solidFill>
              </a:rPr>
              <a:t>to guide your reading.</a:t>
            </a:r>
            <a:endParaRPr lang="en-US" dirty="0"/>
          </a:p>
          <a:p>
            <a:endParaRPr lang="en-US" sz="2800" dirty="0" smtClean="0">
              <a:solidFill>
                <a:srgbClr val="FF0000"/>
              </a:solidFill>
            </a:endParaRPr>
          </a:p>
        </p:txBody>
      </p:sp>
      <p:sp>
        <p:nvSpPr>
          <p:cNvPr id="3" name="Title 2"/>
          <p:cNvSpPr>
            <a:spLocks noGrp="1"/>
          </p:cNvSpPr>
          <p:nvPr>
            <p:ph type="title"/>
          </p:nvPr>
        </p:nvSpPr>
        <p:spPr/>
        <p:txBody>
          <a:bodyPr/>
          <a:lstStyle/>
          <a:p>
            <a:pPr>
              <a:defRPr/>
            </a:pPr>
            <a:r>
              <a:rPr lang="en-US" dirty="0" smtClean="0"/>
              <a:t>Homework</a:t>
            </a:r>
            <a:endParaRPr lang="en-US" dirty="0"/>
          </a:p>
        </p:txBody>
      </p:sp>
      <p:sp>
        <p:nvSpPr>
          <p:cNvPr id="63492" name="Footer Placeholder 3"/>
          <p:cNvSpPr>
            <a:spLocks noGrp="1"/>
          </p:cNvSpPr>
          <p:nvPr>
            <p:ph type="ftr" sz="quarter" idx="1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mtClean="0"/>
              <a:t>Math &amp; Science Collaborative at the Allegheny Intermediate Unit</a:t>
            </a:r>
          </a:p>
        </p:txBody>
      </p:sp>
    </p:spTree>
    <p:extLst>
      <p:ext uri="{BB962C8B-B14F-4D97-AF65-F5344CB8AC3E}">
        <p14:creationId xmlns:p14="http://schemas.microsoft.com/office/powerpoint/2010/main" xmlns="" val="242112956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thinking</a:t>
            </a:r>
            <a:endParaRPr lang="en-US" dirty="0"/>
          </a:p>
        </p:txBody>
      </p:sp>
      <p:sp>
        <p:nvSpPr>
          <p:cNvPr id="3" name="Content Placeholder 2"/>
          <p:cNvSpPr>
            <a:spLocks noGrp="1"/>
          </p:cNvSpPr>
          <p:nvPr>
            <p:ph idx="1"/>
          </p:nvPr>
        </p:nvSpPr>
        <p:spPr/>
        <p:txBody>
          <a:bodyPr>
            <a:normAutofit/>
          </a:bodyPr>
          <a:lstStyle/>
          <a:p>
            <a:pPr marL="68580" indent="0">
              <a:buNone/>
            </a:pPr>
            <a:r>
              <a:rPr lang="en-US" sz="2800" dirty="0" smtClean="0"/>
              <a:t>Based on your reading assignment:</a:t>
            </a:r>
          </a:p>
          <a:p>
            <a:pPr marL="68580" indent="0">
              <a:buNone/>
            </a:pPr>
            <a:r>
              <a:rPr lang="en-US" sz="2800" dirty="0" smtClean="0"/>
              <a:t>How </a:t>
            </a:r>
            <a:r>
              <a:rPr lang="en-US" sz="2800" dirty="0"/>
              <a:t>has your thinking </a:t>
            </a:r>
            <a:r>
              <a:rPr lang="en-US" sz="2800" dirty="0" smtClean="0"/>
              <a:t>about functions and functional thinking changed? </a:t>
            </a:r>
            <a:r>
              <a:rPr lang="en-US" sz="2800" dirty="0"/>
              <a:t>Why? What new insights have you gained? </a:t>
            </a:r>
          </a:p>
          <a:p>
            <a:endParaRPr lang="en-US" sz="2800" dirty="0"/>
          </a:p>
        </p:txBody>
      </p:sp>
    </p:spTree>
    <p:extLst>
      <p:ext uri="{BB962C8B-B14F-4D97-AF65-F5344CB8AC3E}">
        <p14:creationId xmlns:p14="http://schemas.microsoft.com/office/powerpoint/2010/main" xmlns="" val="982925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533400" y="457200"/>
            <a:ext cx="8077200" cy="914400"/>
          </a:xfrm>
          <a:solidFill>
            <a:srgbClr val="660066"/>
          </a:solidFill>
        </p:spPr>
        <p:txBody>
          <a:bodyPr/>
          <a:lstStyle/>
          <a:p>
            <a:pPr eaLnBrk="1" hangingPunct="1"/>
            <a:r>
              <a:rPr lang="en-US" b="1" dirty="0" smtClean="0">
                <a:solidFill>
                  <a:srgbClr val="FFFFCC"/>
                </a:solidFill>
              </a:rPr>
              <a:t>Cubes in a Line Task</a:t>
            </a:r>
          </a:p>
        </p:txBody>
      </p:sp>
      <p:grpSp>
        <p:nvGrpSpPr>
          <p:cNvPr id="7171" name="Group 9"/>
          <p:cNvGrpSpPr>
            <a:grpSpLocks/>
          </p:cNvGrpSpPr>
          <p:nvPr/>
        </p:nvGrpSpPr>
        <p:grpSpPr bwMode="auto">
          <a:xfrm>
            <a:off x="2590800" y="2438400"/>
            <a:ext cx="4038600" cy="914400"/>
            <a:chOff x="1632" y="1536"/>
            <a:chExt cx="2544" cy="576"/>
          </a:xfrm>
        </p:grpSpPr>
        <p:sp>
          <p:nvSpPr>
            <p:cNvPr id="7173" name="AutoShape 10"/>
            <p:cNvSpPr>
              <a:spLocks noChangeArrowheads="1"/>
            </p:cNvSpPr>
            <p:nvPr/>
          </p:nvSpPr>
          <p:spPr bwMode="auto">
            <a:xfrm>
              <a:off x="1632" y="1536"/>
              <a:ext cx="624" cy="576"/>
            </a:xfrm>
            <a:prstGeom prst="cube">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7174" name="AutoShape 11"/>
            <p:cNvSpPr>
              <a:spLocks noChangeArrowheads="1"/>
            </p:cNvSpPr>
            <p:nvPr/>
          </p:nvSpPr>
          <p:spPr bwMode="auto">
            <a:xfrm>
              <a:off x="2112" y="1536"/>
              <a:ext cx="624" cy="576"/>
            </a:xfrm>
            <a:prstGeom prst="cube">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7175" name="AutoShape 12"/>
            <p:cNvSpPr>
              <a:spLocks noChangeArrowheads="1"/>
            </p:cNvSpPr>
            <p:nvPr/>
          </p:nvSpPr>
          <p:spPr bwMode="auto">
            <a:xfrm>
              <a:off x="2592" y="1536"/>
              <a:ext cx="624" cy="576"/>
            </a:xfrm>
            <a:prstGeom prst="cube">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7176" name="AutoShape 13"/>
            <p:cNvSpPr>
              <a:spLocks noChangeArrowheads="1"/>
            </p:cNvSpPr>
            <p:nvPr/>
          </p:nvSpPr>
          <p:spPr bwMode="auto">
            <a:xfrm>
              <a:off x="3072" y="1536"/>
              <a:ext cx="624" cy="576"/>
            </a:xfrm>
            <a:prstGeom prst="cube">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7177" name="AutoShape 14"/>
            <p:cNvSpPr>
              <a:spLocks noChangeArrowheads="1"/>
            </p:cNvSpPr>
            <p:nvPr/>
          </p:nvSpPr>
          <p:spPr bwMode="auto">
            <a:xfrm>
              <a:off x="3552" y="1536"/>
              <a:ext cx="624" cy="576"/>
            </a:xfrm>
            <a:prstGeom prst="cube">
              <a:avLst>
                <a:gd name="adj" fmla="val 25000"/>
              </a:avLst>
            </a:prstGeom>
            <a:solidFill>
              <a:schemeClr val="accent2"/>
            </a:solidFill>
            <a:ln w="9525">
              <a:solidFill>
                <a:schemeClr val="tx1"/>
              </a:solidFill>
              <a:miter lim="800000"/>
              <a:headEnd/>
              <a:tailEnd/>
            </a:ln>
          </p:spPr>
          <p:txBody>
            <a:bodyPr wrap="none" anchor="ctr"/>
            <a:lstStyle/>
            <a:p>
              <a:endParaRPr lang="en-US"/>
            </a:p>
          </p:txBody>
        </p:sp>
      </p:grpSp>
      <p:sp>
        <p:nvSpPr>
          <p:cNvPr id="7172" name="Rectangle 15"/>
          <p:cNvSpPr>
            <a:spLocks noGrp="1" noChangeArrowheads="1"/>
          </p:cNvSpPr>
          <p:nvPr>
            <p:ph type="subTitle" idx="1"/>
          </p:nvPr>
        </p:nvSpPr>
        <p:spPr>
          <a:xfrm>
            <a:off x="914400" y="3886200"/>
            <a:ext cx="7239000" cy="1752600"/>
          </a:xfrm>
        </p:spPr>
        <p:txBody>
          <a:bodyPr/>
          <a:lstStyle/>
          <a:p>
            <a:pPr eaLnBrk="1" hangingPunct="1"/>
            <a:r>
              <a:rPr lang="en-US" dirty="0" smtClean="0"/>
              <a:t>How many faces (face units) are there when 2 cubes are put together sharing a face? 10 cubes? 100 cubes? </a:t>
            </a:r>
            <a:r>
              <a:rPr lang="en-US" i="1" dirty="0" smtClean="0"/>
              <a:t>t</a:t>
            </a:r>
            <a:r>
              <a:rPr lang="en-US" dirty="0" smtClean="0"/>
              <a:t> cubes?</a:t>
            </a:r>
          </a:p>
        </p:txBody>
      </p:sp>
    </p:spTree>
    <p:extLst>
      <p:ext uri="{BB962C8B-B14F-4D97-AF65-F5344CB8AC3E}">
        <p14:creationId xmlns:p14="http://schemas.microsoft.com/office/powerpoint/2010/main" xmlns="" val="3880672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457200"/>
            <a:ext cx="8077200" cy="914400"/>
          </a:xfrm>
          <a:solidFill>
            <a:srgbClr val="660066"/>
          </a:solidFill>
        </p:spPr>
        <p:txBody>
          <a:bodyPr>
            <a:normAutofit fontScale="90000"/>
          </a:bodyPr>
          <a:lstStyle/>
          <a:p>
            <a:r>
              <a:rPr lang="en-US" b="1" smtClean="0">
                <a:solidFill>
                  <a:srgbClr val="FFFFCC"/>
                </a:solidFill>
              </a:rPr>
              <a:t>Mathematical Task Questions</a:t>
            </a:r>
          </a:p>
        </p:txBody>
      </p:sp>
      <p:sp>
        <p:nvSpPr>
          <p:cNvPr id="18436" name="Text Box 4"/>
          <p:cNvSpPr txBox="1">
            <a:spLocks noChangeArrowheads="1"/>
          </p:cNvSpPr>
          <p:nvPr/>
        </p:nvSpPr>
        <p:spPr bwMode="auto">
          <a:xfrm>
            <a:off x="685800" y="1752600"/>
            <a:ext cx="7772400" cy="2528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spcBef>
                <a:spcPct val="50000"/>
              </a:spcBef>
            </a:pPr>
            <a:r>
              <a:rPr lang="en-US" sz="3200"/>
              <a:t>Predict how a student might solve this problem using:</a:t>
            </a:r>
          </a:p>
          <a:p>
            <a:pPr>
              <a:buFontTx/>
              <a:buChar char="•"/>
            </a:pPr>
            <a:r>
              <a:rPr lang="en-US" sz="3200"/>
              <a:t>  a visual, closed method</a:t>
            </a:r>
          </a:p>
          <a:p>
            <a:pPr>
              <a:buFontTx/>
              <a:buChar char="•"/>
            </a:pPr>
            <a:r>
              <a:rPr lang="en-US" sz="3200"/>
              <a:t>  a recursive method</a:t>
            </a:r>
          </a:p>
          <a:p>
            <a:pPr>
              <a:buFontTx/>
              <a:buChar char="•"/>
            </a:pPr>
            <a:r>
              <a:rPr lang="en-US" sz="3200"/>
              <a:t>  a table</a:t>
            </a:r>
            <a:endParaRPr lang="en-US"/>
          </a:p>
        </p:txBody>
      </p:sp>
    </p:spTree>
    <p:extLst>
      <p:ext uri="{BB962C8B-B14F-4D97-AF65-F5344CB8AC3E}">
        <p14:creationId xmlns:p14="http://schemas.microsoft.com/office/powerpoint/2010/main" xmlns="" val="6311674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Effect transition="in" filter="dissolve">
                                      <p:cBhvr>
                                        <p:cTn id="7" dur="500"/>
                                        <p:tgtEl>
                                          <p:spTgt spid="184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436">
                                            <p:txEl>
                                              <p:pRg st="1" end="1"/>
                                            </p:txEl>
                                          </p:spTgt>
                                        </p:tgtEl>
                                        <p:attrNameLst>
                                          <p:attrName>style.visibility</p:attrName>
                                        </p:attrNameLst>
                                      </p:cBhvr>
                                      <p:to>
                                        <p:strVal val="visible"/>
                                      </p:to>
                                    </p:set>
                                    <p:animEffect transition="in" filter="dissolve">
                                      <p:cBhvr>
                                        <p:cTn id="12" dur="500"/>
                                        <p:tgtEl>
                                          <p:spTgt spid="1843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8436">
                                            <p:txEl>
                                              <p:pRg st="2" end="2"/>
                                            </p:txEl>
                                          </p:spTgt>
                                        </p:tgtEl>
                                        <p:attrNameLst>
                                          <p:attrName>style.visibility</p:attrName>
                                        </p:attrNameLst>
                                      </p:cBhvr>
                                      <p:to>
                                        <p:strVal val="visible"/>
                                      </p:to>
                                    </p:set>
                                    <p:animEffect transition="in" filter="dissolve">
                                      <p:cBhvr>
                                        <p:cTn id="17" dur="500"/>
                                        <p:tgtEl>
                                          <p:spTgt spid="1843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8436">
                                            <p:txEl>
                                              <p:pRg st="3" end="3"/>
                                            </p:txEl>
                                          </p:spTgt>
                                        </p:tgtEl>
                                        <p:attrNameLst>
                                          <p:attrName>style.visibility</p:attrName>
                                        </p:attrNameLst>
                                      </p:cBhvr>
                                      <p:to>
                                        <p:strVal val="visible"/>
                                      </p:to>
                                    </p:set>
                                    <p:animEffect transition="in" filter="dissolve">
                                      <p:cBhvr>
                                        <p:cTn id="22" dur="500"/>
                                        <p:tgtEl>
                                          <p:spTgt spid="1843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457200"/>
            <a:ext cx="8077200" cy="914400"/>
          </a:xfrm>
          <a:solidFill>
            <a:srgbClr val="660066"/>
          </a:solidFill>
        </p:spPr>
        <p:txBody>
          <a:bodyPr>
            <a:normAutofit fontScale="90000"/>
          </a:bodyPr>
          <a:lstStyle/>
          <a:p>
            <a:pPr eaLnBrk="1" hangingPunct="1"/>
            <a:r>
              <a:rPr lang="en-US" b="1" smtClean="0">
                <a:solidFill>
                  <a:srgbClr val="FFFFCC"/>
                </a:solidFill>
              </a:rPr>
              <a:t>Mathematical Task Questions </a:t>
            </a:r>
          </a:p>
        </p:txBody>
      </p:sp>
      <p:sp>
        <p:nvSpPr>
          <p:cNvPr id="4099" name="Rectangle 3"/>
          <p:cNvSpPr>
            <a:spLocks noGrp="1" noChangeArrowheads="1"/>
          </p:cNvSpPr>
          <p:nvPr>
            <p:ph type="body" idx="1"/>
          </p:nvPr>
        </p:nvSpPr>
        <p:spPr>
          <a:xfrm>
            <a:off x="457200" y="1524000"/>
            <a:ext cx="8153400" cy="4724400"/>
          </a:xfrm>
        </p:spPr>
        <p:txBody>
          <a:bodyPr>
            <a:normAutofit/>
          </a:bodyPr>
          <a:lstStyle/>
          <a:p>
            <a:pPr eaLnBrk="1" hangingPunct="1">
              <a:lnSpc>
                <a:spcPct val="90000"/>
              </a:lnSpc>
            </a:pPr>
            <a:r>
              <a:rPr lang="en-US" sz="2800" dirty="0" smtClean="0"/>
              <a:t>Look over how you solved this problem. Why did it make sense to you to solve it this way? How is this similar/different than how you solved the Tiling the Patio task on Day 1?</a:t>
            </a:r>
          </a:p>
          <a:p>
            <a:pPr eaLnBrk="1" hangingPunct="1">
              <a:lnSpc>
                <a:spcPct val="90000"/>
              </a:lnSpc>
            </a:pPr>
            <a:r>
              <a:rPr lang="en-US" sz="2800" dirty="0" smtClean="0"/>
              <a:t>What are some of the ways students might solve it? How might they use the cubes to generate the number of faces for any number of cubes? What misconceptions might they bring?</a:t>
            </a:r>
          </a:p>
          <a:p>
            <a:pPr eaLnBrk="1" hangingPunct="1">
              <a:lnSpc>
                <a:spcPct val="90000"/>
              </a:lnSpc>
            </a:pPr>
            <a:r>
              <a:rPr lang="en-US" sz="2800" dirty="0" smtClean="0"/>
              <a:t>What might a teacher need to do to prepare to use this task with students?</a:t>
            </a:r>
          </a:p>
        </p:txBody>
      </p:sp>
    </p:spTree>
    <p:extLst>
      <p:ext uri="{BB962C8B-B14F-4D97-AF65-F5344CB8AC3E}">
        <p14:creationId xmlns:p14="http://schemas.microsoft.com/office/powerpoint/2010/main" xmlns="" val="13794302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dissolve">
                                      <p:cBhvr>
                                        <p:cTn id="7" dur="500"/>
                                        <p:tgtEl>
                                          <p:spTgt spid="40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dissolve">
                                      <p:cBhvr>
                                        <p:cTn id="12" dur="500"/>
                                        <p:tgtEl>
                                          <p:spTgt spid="40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dissolve">
                                      <p:cBhvr>
                                        <p:cTn id="17" dur="5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8077200" cy="914400"/>
          </a:xfrm>
          <a:solidFill>
            <a:srgbClr val="660066"/>
          </a:solidFill>
        </p:spPr>
        <p:txBody>
          <a:bodyPr>
            <a:normAutofit fontScale="90000"/>
          </a:bodyPr>
          <a:lstStyle/>
          <a:p>
            <a:pPr eaLnBrk="1" hangingPunct="1"/>
            <a:r>
              <a:rPr lang="en-US" b="1" smtClean="0">
                <a:solidFill>
                  <a:srgbClr val="FFFFCC"/>
                </a:solidFill>
              </a:rPr>
              <a:t>Video Segment Focus Questions</a:t>
            </a:r>
          </a:p>
        </p:txBody>
      </p:sp>
      <p:sp>
        <p:nvSpPr>
          <p:cNvPr id="7171" name="Rectangle 3"/>
          <p:cNvSpPr>
            <a:spLocks noGrp="1" noChangeArrowheads="1"/>
          </p:cNvSpPr>
          <p:nvPr>
            <p:ph type="body" idx="1"/>
          </p:nvPr>
        </p:nvSpPr>
        <p:spPr>
          <a:xfrm>
            <a:off x="609600" y="1828800"/>
            <a:ext cx="7924800" cy="4114800"/>
          </a:xfrm>
          <a:ln w="38100" cmpd="dbl">
            <a:solidFill>
              <a:srgbClr val="FF0000"/>
            </a:solidFill>
            <a:miter lim="800000"/>
            <a:headEnd/>
            <a:tailEnd/>
          </a:ln>
        </p:spPr>
        <p:txBody>
          <a:bodyPr>
            <a:normAutofit/>
          </a:bodyPr>
          <a:lstStyle/>
          <a:p>
            <a:pPr eaLnBrk="1" hangingPunct="1"/>
            <a:r>
              <a:rPr lang="en-US" sz="2800" dirty="0" smtClean="0"/>
              <a:t>What moments or interchanges appear to be interesting/important mathematically?</a:t>
            </a:r>
          </a:p>
          <a:p>
            <a:pPr eaLnBrk="1" hangingPunct="1"/>
            <a:r>
              <a:rPr lang="en-US" sz="2800" dirty="0" smtClean="0"/>
              <a:t>What about them makes this so?</a:t>
            </a:r>
          </a:p>
          <a:p>
            <a:pPr eaLnBrk="1" hangingPunct="1"/>
            <a:endParaRPr lang="en-US" sz="2800" dirty="0"/>
          </a:p>
          <a:p>
            <a:pPr eaLnBrk="1" hangingPunct="1"/>
            <a:r>
              <a:rPr lang="en-US" sz="2800" dirty="0" smtClean="0"/>
              <a:t>For additional resources for this task, see the article </a:t>
            </a:r>
            <a:r>
              <a:rPr lang="en-US" sz="2800" i="1" dirty="0" smtClean="0"/>
              <a:t>Developing Algebraic Reasoning Through Generalization </a:t>
            </a:r>
            <a:r>
              <a:rPr lang="en-US" sz="2800" dirty="0" smtClean="0"/>
              <a:t>in your binder</a:t>
            </a:r>
          </a:p>
          <a:p>
            <a:pPr eaLnBrk="1" hangingPunct="1"/>
            <a:endParaRPr lang="en-US" sz="2800" dirty="0" smtClean="0"/>
          </a:p>
        </p:txBody>
      </p:sp>
    </p:spTree>
    <p:extLst>
      <p:ext uri="{BB962C8B-B14F-4D97-AF65-F5344CB8AC3E}">
        <p14:creationId xmlns:p14="http://schemas.microsoft.com/office/powerpoint/2010/main" xmlns="" val="23894915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dissolve">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457200"/>
            <a:ext cx="7924800" cy="914400"/>
          </a:xfrm>
          <a:solidFill>
            <a:srgbClr val="660066"/>
          </a:solidFill>
        </p:spPr>
        <p:txBody>
          <a:bodyPr/>
          <a:lstStyle/>
          <a:p>
            <a:r>
              <a:rPr lang="en-US" b="1" smtClean="0">
                <a:solidFill>
                  <a:srgbClr val="FFFFCC"/>
                </a:solidFill>
              </a:rPr>
              <a:t>Regina’s Logo Lesson Task</a:t>
            </a:r>
          </a:p>
        </p:txBody>
      </p:sp>
      <p:sp>
        <p:nvSpPr>
          <p:cNvPr id="7218" name="Text Box 50"/>
          <p:cNvSpPr txBox="1">
            <a:spLocks noChangeArrowheads="1"/>
          </p:cNvSpPr>
          <p:nvPr/>
        </p:nvSpPr>
        <p:spPr bwMode="auto">
          <a:xfrm>
            <a:off x="762000" y="3814037"/>
            <a:ext cx="7620000" cy="1187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spcBef>
                <a:spcPct val="50000"/>
              </a:spcBef>
            </a:pPr>
            <a:r>
              <a:rPr lang="en-US" dirty="0">
                <a:latin typeface="Times New Roman" pitchFamily="18" charset="0"/>
                <a:cs typeface="Times" charset="0"/>
              </a:rPr>
              <a:t>Assume the pattern continues to grow in the same manner.  Find a rule or formula to determine the number of tiles in a figure of any size.</a:t>
            </a:r>
          </a:p>
        </p:txBody>
      </p:sp>
      <p:grpSp>
        <p:nvGrpSpPr>
          <p:cNvPr id="2" name="Group 62"/>
          <p:cNvGrpSpPr>
            <a:grpSpLocks/>
          </p:cNvGrpSpPr>
          <p:nvPr/>
        </p:nvGrpSpPr>
        <p:grpSpPr bwMode="auto">
          <a:xfrm>
            <a:off x="685619" y="1468437"/>
            <a:ext cx="7391400" cy="2301875"/>
            <a:chOff x="404" y="1186"/>
            <a:chExt cx="4656" cy="1450"/>
          </a:xfrm>
        </p:grpSpPr>
        <p:grpSp>
          <p:nvGrpSpPr>
            <p:cNvPr id="5125" name="Group 61"/>
            <p:cNvGrpSpPr>
              <a:grpSpLocks/>
            </p:cNvGrpSpPr>
            <p:nvPr/>
          </p:nvGrpSpPr>
          <p:grpSpPr bwMode="auto">
            <a:xfrm>
              <a:off x="607" y="1618"/>
              <a:ext cx="467" cy="468"/>
              <a:chOff x="587" y="1920"/>
              <a:chExt cx="467" cy="468"/>
            </a:xfrm>
          </p:grpSpPr>
          <p:sp>
            <p:nvSpPr>
              <p:cNvPr id="5166" name="Rectangle 5"/>
              <p:cNvSpPr>
                <a:spLocks noChangeAspect="1" noChangeArrowheads="1"/>
              </p:cNvSpPr>
              <p:nvPr/>
            </p:nvSpPr>
            <p:spPr bwMode="auto">
              <a:xfrm>
                <a:off x="587"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7" name="Rectangle 6"/>
              <p:cNvSpPr>
                <a:spLocks noChangeAspect="1" noChangeArrowheads="1"/>
              </p:cNvSpPr>
              <p:nvPr/>
            </p:nvSpPr>
            <p:spPr bwMode="auto">
              <a:xfrm>
                <a:off x="744" y="192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8" name="Rectangle 7"/>
              <p:cNvSpPr>
                <a:spLocks noChangeAspect="1" noChangeArrowheads="1"/>
              </p:cNvSpPr>
              <p:nvPr/>
            </p:nvSpPr>
            <p:spPr bwMode="auto">
              <a:xfrm>
                <a:off x="744" y="207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9" name="Rectangle 8"/>
              <p:cNvSpPr>
                <a:spLocks noChangeAspect="1" noChangeArrowheads="1"/>
              </p:cNvSpPr>
              <p:nvPr/>
            </p:nvSpPr>
            <p:spPr bwMode="auto">
              <a:xfrm>
                <a:off x="744" y="22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70" name="Rectangle 9"/>
              <p:cNvSpPr>
                <a:spLocks noChangeAspect="1" noChangeArrowheads="1"/>
              </p:cNvSpPr>
              <p:nvPr/>
            </p:nvSpPr>
            <p:spPr bwMode="auto">
              <a:xfrm>
                <a:off x="898" y="22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5126" name="Group 57"/>
            <p:cNvGrpSpPr>
              <a:grpSpLocks/>
            </p:cNvGrpSpPr>
            <p:nvPr/>
          </p:nvGrpSpPr>
          <p:grpSpPr bwMode="auto">
            <a:xfrm>
              <a:off x="1344" y="1488"/>
              <a:ext cx="772" cy="622"/>
              <a:chOff x="1324" y="1790"/>
              <a:chExt cx="772" cy="622"/>
            </a:xfrm>
          </p:grpSpPr>
          <p:sp>
            <p:nvSpPr>
              <p:cNvPr id="5158" name="Rectangle 12"/>
              <p:cNvSpPr>
                <a:spLocks noChangeAspect="1" noChangeArrowheads="1"/>
              </p:cNvSpPr>
              <p:nvPr/>
            </p:nvSpPr>
            <p:spPr bwMode="auto">
              <a:xfrm>
                <a:off x="1632"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9" name="Rectangle 13"/>
              <p:cNvSpPr>
                <a:spLocks noChangeAspect="1" noChangeArrowheads="1"/>
              </p:cNvSpPr>
              <p:nvPr/>
            </p:nvSpPr>
            <p:spPr bwMode="auto">
              <a:xfrm>
                <a:off x="1479" y="179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0" name="Rectangle 14"/>
              <p:cNvSpPr>
                <a:spLocks noChangeAspect="1" noChangeArrowheads="1"/>
              </p:cNvSpPr>
              <p:nvPr/>
            </p:nvSpPr>
            <p:spPr bwMode="auto">
              <a:xfrm>
                <a:off x="1632" y="1944"/>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1" name="Rectangle 15"/>
              <p:cNvSpPr>
                <a:spLocks noChangeAspect="1" noChangeArrowheads="1"/>
              </p:cNvSpPr>
              <p:nvPr/>
            </p:nvSpPr>
            <p:spPr bwMode="auto">
              <a:xfrm>
                <a:off x="1632" y="210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2" name="Rectangle 16"/>
              <p:cNvSpPr>
                <a:spLocks noChangeAspect="1" noChangeArrowheads="1"/>
              </p:cNvSpPr>
              <p:nvPr/>
            </p:nvSpPr>
            <p:spPr bwMode="auto">
              <a:xfrm>
                <a:off x="1632"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3" name="Rectangle 17"/>
              <p:cNvSpPr>
                <a:spLocks noChangeAspect="1" noChangeArrowheads="1"/>
              </p:cNvSpPr>
              <p:nvPr/>
            </p:nvSpPr>
            <p:spPr bwMode="auto">
              <a:xfrm>
                <a:off x="1785"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4" name="Rectangle 18"/>
              <p:cNvSpPr>
                <a:spLocks noChangeAspect="1" noChangeArrowheads="1"/>
              </p:cNvSpPr>
              <p:nvPr/>
            </p:nvSpPr>
            <p:spPr bwMode="auto">
              <a:xfrm>
                <a:off x="1940" y="225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65" name="Rectangle 19"/>
              <p:cNvSpPr>
                <a:spLocks noChangeAspect="1" noChangeArrowheads="1"/>
              </p:cNvSpPr>
              <p:nvPr/>
            </p:nvSpPr>
            <p:spPr bwMode="auto">
              <a:xfrm>
                <a:off x="1324" y="1790"/>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5127" name="Group 59"/>
            <p:cNvGrpSpPr>
              <a:grpSpLocks/>
            </p:cNvGrpSpPr>
            <p:nvPr/>
          </p:nvGrpSpPr>
          <p:grpSpPr bwMode="auto">
            <a:xfrm>
              <a:off x="2340" y="1330"/>
              <a:ext cx="1083" cy="775"/>
              <a:chOff x="2320" y="1632"/>
              <a:chExt cx="1083" cy="775"/>
            </a:xfrm>
          </p:grpSpPr>
          <p:sp>
            <p:nvSpPr>
              <p:cNvPr id="5147" name="Rectangle 22"/>
              <p:cNvSpPr>
                <a:spLocks noChangeAspect="1" noChangeArrowheads="1"/>
              </p:cNvSpPr>
              <p:nvPr/>
            </p:nvSpPr>
            <p:spPr bwMode="auto">
              <a:xfrm>
                <a:off x="2784" y="178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8" name="Rectangle 23"/>
              <p:cNvSpPr>
                <a:spLocks noChangeAspect="1" noChangeArrowheads="1"/>
              </p:cNvSpPr>
              <p:nvPr/>
            </p:nvSpPr>
            <p:spPr bwMode="auto">
              <a:xfrm>
                <a:off x="2631"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9" name="Rectangle 24"/>
              <p:cNvSpPr>
                <a:spLocks noChangeAspect="1" noChangeArrowheads="1"/>
              </p:cNvSpPr>
              <p:nvPr/>
            </p:nvSpPr>
            <p:spPr bwMode="auto">
              <a:xfrm>
                <a:off x="2784" y="1940"/>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0" name="Rectangle 25"/>
              <p:cNvSpPr>
                <a:spLocks noChangeAspect="1" noChangeArrowheads="1"/>
              </p:cNvSpPr>
              <p:nvPr/>
            </p:nvSpPr>
            <p:spPr bwMode="auto">
              <a:xfrm>
                <a:off x="2784" y="2095"/>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1" name="Rectangle 26"/>
              <p:cNvSpPr>
                <a:spLocks noChangeAspect="1" noChangeArrowheads="1"/>
              </p:cNvSpPr>
              <p:nvPr/>
            </p:nvSpPr>
            <p:spPr bwMode="auto">
              <a:xfrm>
                <a:off x="2784"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2" name="Rectangle 27"/>
              <p:cNvSpPr>
                <a:spLocks noChangeAspect="1" noChangeArrowheads="1"/>
              </p:cNvSpPr>
              <p:nvPr/>
            </p:nvSpPr>
            <p:spPr bwMode="auto">
              <a:xfrm>
                <a:off x="2936"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3" name="Rectangle 28"/>
              <p:cNvSpPr>
                <a:spLocks noChangeAspect="1" noChangeArrowheads="1"/>
              </p:cNvSpPr>
              <p:nvPr/>
            </p:nvSpPr>
            <p:spPr bwMode="auto">
              <a:xfrm>
                <a:off x="2784"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4" name="Rectangle 29"/>
              <p:cNvSpPr>
                <a:spLocks noChangeAspect="1" noChangeArrowheads="1"/>
              </p:cNvSpPr>
              <p:nvPr/>
            </p:nvSpPr>
            <p:spPr bwMode="auto">
              <a:xfrm>
                <a:off x="2476" y="163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5" name="Rectangle 30"/>
              <p:cNvSpPr>
                <a:spLocks noChangeAspect="1" noChangeArrowheads="1"/>
              </p:cNvSpPr>
              <p:nvPr/>
            </p:nvSpPr>
            <p:spPr bwMode="auto">
              <a:xfrm>
                <a:off x="3092"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6" name="Rectangle 31"/>
              <p:cNvSpPr>
                <a:spLocks noChangeAspect="1" noChangeArrowheads="1"/>
              </p:cNvSpPr>
              <p:nvPr/>
            </p:nvSpPr>
            <p:spPr bwMode="auto">
              <a:xfrm>
                <a:off x="3247" y="225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57" name="Rectangle 32"/>
              <p:cNvSpPr>
                <a:spLocks noChangeAspect="1" noChangeArrowheads="1"/>
              </p:cNvSpPr>
              <p:nvPr/>
            </p:nvSpPr>
            <p:spPr bwMode="auto">
              <a:xfrm>
                <a:off x="2320" y="1632"/>
                <a:ext cx="156" cy="156"/>
              </a:xfrm>
              <a:prstGeom prst="rect">
                <a:avLst/>
              </a:prstGeom>
              <a:solidFill>
                <a:schemeClr val="accent1"/>
              </a:solidFill>
              <a:ln w="9525">
                <a:solidFill>
                  <a:srgbClr val="000000"/>
                </a:solidFill>
                <a:miter lim="800000"/>
                <a:headEnd/>
                <a:tailEnd/>
              </a:ln>
            </p:spPr>
            <p:txBody>
              <a:bodyPr/>
              <a:lstStyle/>
              <a:p>
                <a:endParaRPr lang="en-US"/>
              </a:p>
            </p:txBody>
          </p:sp>
        </p:grpSp>
        <p:grpSp>
          <p:nvGrpSpPr>
            <p:cNvPr id="5128" name="Group 60"/>
            <p:cNvGrpSpPr>
              <a:grpSpLocks/>
            </p:cNvGrpSpPr>
            <p:nvPr/>
          </p:nvGrpSpPr>
          <p:grpSpPr bwMode="auto">
            <a:xfrm>
              <a:off x="3664" y="1186"/>
              <a:ext cx="1389" cy="930"/>
              <a:chOff x="3644" y="1488"/>
              <a:chExt cx="1389" cy="930"/>
            </a:xfrm>
          </p:grpSpPr>
          <p:sp>
            <p:nvSpPr>
              <p:cNvPr id="5133" name="Rectangle 35"/>
              <p:cNvSpPr>
                <a:spLocks noChangeAspect="1" noChangeArrowheads="1"/>
              </p:cNvSpPr>
              <p:nvPr/>
            </p:nvSpPr>
            <p:spPr bwMode="auto">
              <a:xfrm>
                <a:off x="426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4" name="Rectangle 36"/>
              <p:cNvSpPr>
                <a:spLocks noChangeAspect="1" noChangeArrowheads="1"/>
              </p:cNvSpPr>
              <p:nvPr/>
            </p:nvSpPr>
            <p:spPr bwMode="auto">
              <a:xfrm>
                <a:off x="4260" y="1796"/>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5" name="Rectangle 37"/>
              <p:cNvSpPr>
                <a:spLocks noChangeAspect="1" noChangeArrowheads="1"/>
              </p:cNvSpPr>
              <p:nvPr/>
            </p:nvSpPr>
            <p:spPr bwMode="auto">
              <a:xfrm>
                <a:off x="410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6" name="Rectangle 38"/>
              <p:cNvSpPr>
                <a:spLocks noChangeAspect="1" noChangeArrowheads="1"/>
              </p:cNvSpPr>
              <p:nvPr/>
            </p:nvSpPr>
            <p:spPr bwMode="auto">
              <a:xfrm>
                <a:off x="4260" y="195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7" name="Rectangle 39"/>
              <p:cNvSpPr>
                <a:spLocks noChangeAspect="1" noChangeArrowheads="1"/>
              </p:cNvSpPr>
              <p:nvPr/>
            </p:nvSpPr>
            <p:spPr bwMode="auto">
              <a:xfrm>
                <a:off x="4260" y="2107"/>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8" name="Rectangle 40"/>
              <p:cNvSpPr>
                <a:spLocks noChangeAspect="1" noChangeArrowheads="1"/>
              </p:cNvSpPr>
              <p:nvPr/>
            </p:nvSpPr>
            <p:spPr bwMode="auto">
              <a:xfrm>
                <a:off x="4260"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39" name="Rectangle 41"/>
              <p:cNvSpPr>
                <a:spLocks noChangeAspect="1" noChangeArrowheads="1"/>
              </p:cNvSpPr>
              <p:nvPr/>
            </p:nvSpPr>
            <p:spPr bwMode="auto">
              <a:xfrm>
                <a:off x="4416"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0" name="Rectangle 42"/>
              <p:cNvSpPr>
                <a:spLocks noChangeAspect="1" noChangeArrowheads="1"/>
              </p:cNvSpPr>
              <p:nvPr/>
            </p:nvSpPr>
            <p:spPr bwMode="auto">
              <a:xfrm>
                <a:off x="4260" y="1641"/>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1" name="Rectangle 43"/>
              <p:cNvSpPr>
                <a:spLocks noChangeAspect="1" noChangeArrowheads="1"/>
              </p:cNvSpPr>
              <p:nvPr/>
            </p:nvSpPr>
            <p:spPr bwMode="auto">
              <a:xfrm>
                <a:off x="3955"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2" name="Rectangle 44"/>
              <p:cNvSpPr>
                <a:spLocks noChangeAspect="1" noChangeArrowheads="1"/>
              </p:cNvSpPr>
              <p:nvPr/>
            </p:nvSpPr>
            <p:spPr bwMode="auto">
              <a:xfrm>
                <a:off x="4572"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3" name="Rectangle 45"/>
              <p:cNvSpPr>
                <a:spLocks noChangeAspect="1" noChangeArrowheads="1"/>
              </p:cNvSpPr>
              <p:nvPr/>
            </p:nvSpPr>
            <p:spPr bwMode="auto">
              <a:xfrm>
                <a:off x="4721"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4" name="Rectangle 46"/>
              <p:cNvSpPr>
                <a:spLocks noChangeAspect="1" noChangeArrowheads="1"/>
              </p:cNvSpPr>
              <p:nvPr/>
            </p:nvSpPr>
            <p:spPr bwMode="auto">
              <a:xfrm>
                <a:off x="4877" y="2262"/>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5" name="Rectangle 47"/>
              <p:cNvSpPr>
                <a:spLocks noChangeAspect="1" noChangeArrowheads="1"/>
              </p:cNvSpPr>
              <p:nvPr/>
            </p:nvSpPr>
            <p:spPr bwMode="auto">
              <a:xfrm>
                <a:off x="3800" y="1488"/>
                <a:ext cx="156" cy="156"/>
              </a:xfrm>
              <a:prstGeom prst="rect">
                <a:avLst/>
              </a:prstGeom>
              <a:solidFill>
                <a:schemeClr val="accent1"/>
              </a:solidFill>
              <a:ln w="9525">
                <a:solidFill>
                  <a:srgbClr val="000000"/>
                </a:solidFill>
                <a:miter lim="800000"/>
                <a:headEnd/>
                <a:tailEnd/>
              </a:ln>
            </p:spPr>
            <p:txBody>
              <a:bodyPr/>
              <a:lstStyle/>
              <a:p>
                <a:endParaRPr lang="en-US"/>
              </a:p>
            </p:txBody>
          </p:sp>
          <p:sp>
            <p:nvSpPr>
              <p:cNvPr id="5146" name="Rectangle 48"/>
              <p:cNvSpPr>
                <a:spLocks noChangeAspect="1" noChangeArrowheads="1"/>
              </p:cNvSpPr>
              <p:nvPr/>
            </p:nvSpPr>
            <p:spPr bwMode="auto">
              <a:xfrm>
                <a:off x="3644" y="1488"/>
                <a:ext cx="156" cy="156"/>
              </a:xfrm>
              <a:prstGeom prst="rect">
                <a:avLst/>
              </a:prstGeom>
              <a:solidFill>
                <a:schemeClr val="accent1"/>
              </a:solidFill>
              <a:ln w="9525">
                <a:solidFill>
                  <a:srgbClr val="000000"/>
                </a:solidFill>
                <a:miter lim="800000"/>
                <a:headEnd/>
                <a:tailEnd/>
              </a:ln>
            </p:spPr>
            <p:txBody>
              <a:bodyPr/>
              <a:lstStyle/>
              <a:p>
                <a:endParaRPr lang="en-US"/>
              </a:p>
            </p:txBody>
          </p:sp>
        </p:grpSp>
        <p:sp>
          <p:nvSpPr>
            <p:cNvPr id="5129" name="Text Box 53"/>
            <p:cNvSpPr txBox="1">
              <a:spLocks noChangeArrowheads="1"/>
            </p:cNvSpPr>
            <p:nvPr/>
          </p:nvSpPr>
          <p:spPr bwMode="auto">
            <a:xfrm>
              <a:off x="404" y="2386"/>
              <a:ext cx="912"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sz="2000"/>
                <a:t>size 1</a:t>
              </a:r>
            </a:p>
          </p:txBody>
        </p:sp>
        <p:sp>
          <p:nvSpPr>
            <p:cNvPr id="5130" name="Text Box 54"/>
            <p:cNvSpPr txBox="1">
              <a:spLocks noChangeArrowheads="1"/>
            </p:cNvSpPr>
            <p:nvPr/>
          </p:nvSpPr>
          <p:spPr bwMode="auto">
            <a:xfrm>
              <a:off x="1316" y="2386"/>
              <a:ext cx="912"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sz="2000"/>
                <a:t>size 2</a:t>
              </a:r>
            </a:p>
          </p:txBody>
        </p:sp>
        <p:sp>
          <p:nvSpPr>
            <p:cNvPr id="5131" name="Text Box 55"/>
            <p:cNvSpPr txBox="1">
              <a:spLocks noChangeArrowheads="1"/>
            </p:cNvSpPr>
            <p:nvPr/>
          </p:nvSpPr>
          <p:spPr bwMode="auto">
            <a:xfrm>
              <a:off x="2372" y="2386"/>
              <a:ext cx="1056"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sz="2000"/>
                <a:t>size 3</a:t>
              </a:r>
            </a:p>
          </p:txBody>
        </p:sp>
        <p:sp>
          <p:nvSpPr>
            <p:cNvPr id="5132" name="Text Box 56"/>
            <p:cNvSpPr txBox="1">
              <a:spLocks noChangeArrowheads="1"/>
            </p:cNvSpPr>
            <p:nvPr/>
          </p:nvSpPr>
          <p:spPr bwMode="auto">
            <a:xfrm>
              <a:off x="3716" y="2386"/>
              <a:ext cx="1344"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spcBef>
                  <a:spcPct val="50000"/>
                </a:spcBef>
              </a:pPr>
              <a:r>
                <a:rPr lang="en-US" sz="2000"/>
                <a:t>size 4</a:t>
              </a:r>
            </a:p>
          </p:txBody>
        </p:sp>
      </p:grpSp>
    </p:spTree>
    <p:extLst>
      <p:ext uri="{BB962C8B-B14F-4D97-AF65-F5344CB8AC3E}">
        <p14:creationId xmlns:p14="http://schemas.microsoft.com/office/powerpoint/2010/main" xmlns="" val="38095921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218"/>
                                        </p:tgtEl>
                                        <p:attrNameLst>
                                          <p:attrName>style.visibility</p:attrName>
                                        </p:attrNameLst>
                                      </p:cBhvr>
                                      <p:to>
                                        <p:strVal val="visible"/>
                                      </p:to>
                                    </p:set>
                                    <p:animEffect transition="in" filter="dissolve">
                                      <p:cBhvr>
                                        <p:cTn id="12" dur="500"/>
                                        <p:tgtEl>
                                          <p:spTgt spid="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8" grpId="0" autoUpdateAnimBg="0"/>
    </p:bld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TC101859862[[fn=Urban Pop]]</Template>
  <TotalTime>4657</TotalTime>
  <Words>2260</Words>
  <Application>Microsoft Office PowerPoint</Application>
  <PresentationFormat>On-screen Show (4:3)</PresentationFormat>
  <Paragraphs>253</Paragraphs>
  <Slides>33</Slides>
  <Notes>21</Notes>
  <HiddenSlides>9</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Urban Pop</vt:lpstr>
      <vt:lpstr>Problem Solving Via Functions Tasks </vt:lpstr>
      <vt:lpstr>Reflecting on Functional Thinking</vt:lpstr>
      <vt:lpstr>Connecting to the Standards</vt:lpstr>
      <vt:lpstr>Functional thinking</vt:lpstr>
      <vt:lpstr>Cubes in a Line Task</vt:lpstr>
      <vt:lpstr>Mathematical Task Questions</vt:lpstr>
      <vt:lpstr>Mathematical Task Questions </vt:lpstr>
      <vt:lpstr>Video Segment Focus Questions</vt:lpstr>
      <vt:lpstr>Regina’s Logo Lesson Task</vt:lpstr>
      <vt:lpstr>Strategy</vt:lpstr>
      <vt:lpstr>Strategy</vt:lpstr>
      <vt:lpstr>Strategy</vt:lpstr>
      <vt:lpstr>Video Segment Focus Questions</vt:lpstr>
      <vt:lpstr>Regina’s Logo 2 and 3 Lesson Tasks</vt:lpstr>
      <vt:lpstr>Mathematical Task Questions</vt:lpstr>
      <vt:lpstr>Thinking about the changes</vt:lpstr>
      <vt:lpstr>Slide 17</vt:lpstr>
      <vt:lpstr>Representations and SMP</vt:lpstr>
      <vt:lpstr>Regina’s Logo vs. graphing Problem</vt:lpstr>
      <vt:lpstr>Linear vs. Exponential Functions</vt:lpstr>
      <vt:lpstr>Linear and Exponential Models</vt:lpstr>
      <vt:lpstr>PA Model Curriculum- Algebra</vt:lpstr>
      <vt:lpstr>Linear and exponential relationships</vt:lpstr>
      <vt:lpstr>Growth Task (Mathematics in Context, Roodhardt, et al. 1998) </vt:lpstr>
      <vt:lpstr>Growth Task (Mathematics in Context, Roodhardt, et al. 1998)</vt:lpstr>
      <vt:lpstr>Linear vs. Exponential Functions</vt:lpstr>
      <vt:lpstr>Qualitative Graphing:</vt:lpstr>
      <vt:lpstr>Importance of Qualitative Graphs</vt:lpstr>
      <vt:lpstr>Importance of Qualitative Graphs</vt:lpstr>
      <vt:lpstr>Keisha’s Bicycle Ride Task</vt:lpstr>
      <vt:lpstr>Reflection</vt:lpstr>
      <vt:lpstr>Functional Thinking in Your Classroom</vt:lpstr>
      <vt:lpstr>Homework</vt:lpstr>
    </vt:vector>
  </TitlesOfParts>
  <Company>Allegheny Intermediate Unit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CCSS:  Focus on Functions</dc:title>
  <dc:creator>michael.fierle</dc:creator>
  <cp:lastModifiedBy>michael.fierle</cp:lastModifiedBy>
  <cp:revision>67</cp:revision>
  <dcterms:created xsi:type="dcterms:W3CDTF">2012-06-07T14:42:25Z</dcterms:created>
  <dcterms:modified xsi:type="dcterms:W3CDTF">2013-07-17T19:01:59Z</dcterms:modified>
</cp:coreProperties>
</file>